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userDrawn="1">
          <p15:clr>
            <a:srgbClr val="A4A3A4"/>
          </p15:clr>
        </p15:guide>
        <p15:guide id="2"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showGuides="1">
      <p:cViewPr varScale="1">
        <p:scale>
          <a:sx n="75" d="100"/>
          <a:sy n="75" d="100"/>
        </p:scale>
        <p:origin x="927" y="39"/>
      </p:cViewPr>
      <p:guideLst>
        <p:guide orient="horz" pos="2134"/>
        <p:guide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7/15/2025</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India</a:t>
            </a:r>
          </a:p>
          <a:p>
            <a:r>
              <a:rPr lang="en-US" dirty="0">
                <a:solidFill>
                  <a:schemeClr val="bg2"/>
                </a:solidFill>
                <a:latin typeface="Abadi" panose="020B0604020104020204" pitchFamily="34" charset="0"/>
                <a:ea typeface="SF Pro" pitchFamily="2" charset="0"/>
                <a:cs typeface="SF Pro" pitchFamily="2" charset="0"/>
              </a:rPr>
              <a:t>July 14, 2025</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altLang="zh-CN" sz="2000"/>
              <a:t>Detected nulls and variable types</a:t>
            </a:r>
          </a:p>
          <a:p>
            <a:r>
              <a:rPr lang="en-US" altLang="zh-CN" sz="2000"/>
              <a:t>Tabulated launches by key dimensions</a:t>
            </a:r>
          </a:p>
          <a:p>
            <a:r>
              <a:rPr lang="en-US" altLang="zh-CN" sz="2000"/>
              <a:t>Encoded outcomes as binary (1/0)</a:t>
            </a:r>
          </a:p>
          <a:p>
            <a:r>
              <a:rPr lang="en-US" altLang="zh-CN" sz="2000"/>
              <a:t>Calculated success percentages</a:t>
            </a:r>
          </a:p>
          <a:p>
            <a:r>
              <a:rPr lang="en-US" altLang="zh-CN" sz="2000"/>
              <a:t>Exported clean data to CSV</a:t>
            </a:r>
          </a:p>
          <a:p>
            <a:endParaRPr lang="en-US"/>
          </a:p>
          <a:p>
            <a:pPr marL="0" indent="0">
              <a:buNone/>
            </a:pPr>
            <a:endParaRPr lang="en-US"/>
          </a:p>
          <a:p>
            <a:pPr marL="0" indent="0">
              <a:buNone/>
            </a:pPr>
            <a:endParaRPr lang="en-US"/>
          </a:p>
          <a:p>
            <a:pPr marL="0" indent="0">
              <a:buNone/>
            </a:pPr>
            <a:endParaRPr lang="en-US" sz="1600"/>
          </a:p>
          <a:p>
            <a:pPr marL="0" indent="0">
              <a:buNone/>
            </a:pPr>
            <a:r>
              <a:rPr lang="en-US" altLang="zh-CN" sz="1600"/>
              <a:t>https://github.com/lydiaxinyue</a:t>
            </a:r>
          </a:p>
          <a:p>
            <a:endParaRPr lang="en-US" sz="160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altLang="zh-CN" sz="1600"/>
              <a:t>Reasoning:</a:t>
            </a:r>
          </a:p>
          <a:p>
            <a:pPr marL="0" indent="0">
              <a:lnSpc>
                <a:spcPct val="100000"/>
              </a:lnSpc>
              <a:spcBef>
                <a:spcPts val="1400"/>
              </a:spcBef>
              <a:buNone/>
            </a:pPr>
            <a:r>
              <a:rPr lang="en-US" altLang="zh-CN" sz="1600"/>
              <a:t>• Scatter plots reveal relationships between variables to inform machine learning feature selection</a:t>
            </a:r>
          </a:p>
          <a:p>
            <a:pPr marL="0" indent="0">
              <a:lnSpc>
                <a:spcPct val="100000"/>
              </a:lnSpc>
              <a:spcBef>
                <a:spcPts val="1400"/>
              </a:spcBef>
              <a:buNone/>
            </a:pPr>
            <a:r>
              <a:rPr lang="en-US" altLang="zh-CN" sz="1600"/>
              <a:t>• Bar charts visualize how categorical variables (like launch site) correlate with landing success</a:t>
            </a:r>
          </a:p>
          <a:p>
            <a:pPr marL="0" indent="0">
              <a:lnSpc>
                <a:spcPct val="100000"/>
              </a:lnSpc>
              <a:spcBef>
                <a:spcPts val="1400"/>
              </a:spcBef>
              <a:buNone/>
            </a:pPr>
            <a:r>
              <a:rPr lang="en-US" altLang="zh-CN" sz="1600"/>
              <a:t>• Line charts track changes in success rates and other metrics over time</a:t>
            </a:r>
          </a:p>
          <a:p>
            <a:pPr marL="0" indent="0">
              <a:lnSpc>
                <a:spcPct val="100000"/>
              </a:lnSpc>
              <a:spcBef>
                <a:spcPts val="1400"/>
              </a:spcBef>
              <a:buNone/>
            </a:pPr>
            <a:endParaRPr lang="en-US" altLang="zh-CN" sz="1600"/>
          </a:p>
          <a:p>
            <a:pPr marL="0" indent="0">
              <a:lnSpc>
                <a:spcPct val="100000"/>
              </a:lnSpc>
              <a:spcBef>
                <a:spcPts val="1400"/>
              </a:spcBef>
              <a:buNone/>
            </a:pPr>
            <a:endParaRPr lang="en-US" altLang="zh-CN" sz="1600"/>
          </a:p>
          <a:p>
            <a:pPr marL="0" indent="0">
              <a:lnSpc>
                <a:spcPct val="100000"/>
              </a:lnSpc>
              <a:spcBef>
                <a:spcPts val="1400"/>
              </a:spcBef>
              <a:buNone/>
            </a:pPr>
            <a:endParaRPr lang="en-US" altLang="zh-CN" sz="1600"/>
          </a:p>
          <a:p>
            <a:pPr marL="0" indent="0">
              <a:lnSpc>
                <a:spcPct val="100000"/>
              </a:lnSpc>
              <a:spcBef>
                <a:spcPts val="1400"/>
              </a:spcBef>
              <a:buNone/>
            </a:pPr>
            <a:endParaRPr lang="en-US" altLang="zh-CN" sz="1600"/>
          </a:p>
          <a:p>
            <a:pPr marL="0" indent="0">
              <a:lnSpc>
                <a:spcPct val="100000"/>
              </a:lnSpc>
              <a:spcBef>
                <a:spcPts val="1400"/>
              </a:spcBef>
              <a:buNone/>
            </a:pPr>
            <a:endParaRPr lang="en-US" altLang="zh-CN" sz="1600"/>
          </a:p>
          <a:p>
            <a:pPr marL="0" indent="0">
              <a:lnSpc>
                <a:spcPct val="100000"/>
              </a:lnSpc>
              <a:spcBef>
                <a:spcPts val="1400"/>
              </a:spcBef>
              <a:buNone/>
            </a:pPr>
            <a:endParaRPr lang="en-US" altLang="zh-CN" sz="1600"/>
          </a:p>
          <a:p>
            <a:pPr marL="0" indent="0">
              <a:lnSpc>
                <a:spcPct val="100000"/>
              </a:lnSpc>
              <a:spcBef>
                <a:spcPts val="1400"/>
              </a:spcBef>
              <a:buNone/>
            </a:pPr>
            <a:r>
              <a:rPr lang="en-US" altLang="zh-CN" sz="1600"/>
              <a:t>https://github.com/lydiaxinyue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381125"/>
            <a:ext cx="9745589" cy="4351338"/>
          </a:xfrm>
          <a:prstGeom prst="rect">
            <a:avLst/>
          </a:prstGeom>
        </p:spPr>
        <p:txBody>
          <a:bodyPr lIns="91440" tIns="45720" rIns="91440" bIns="45720" anchor="t"/>
          <a:lstStyle/>
          <a:p>
            <a:pPr>
              <a:lnSpc>
                <a:spcPct val="100000"/>
              </a:lnSpc>
              <a:spcBef>
                <a:spcPts val="1400"/>
              </a:spcBef>
            </a:pPr>
            <a:r>
              <a:rPr lang="en-US" altLang="zh-CN" sz="1800"/>
              <a:t>Distinct launch locations</a:t>
            </a:r>
          </a:p>
          <a:p>
            <a:pPr>
              <a:lnSpc>
                <a:spcPct val="100000"/>
              </a:lnSpc>
              <a:spcBef>
                <a:spcPts val="1400"/>
              </a:spcBef>
            </a:pPr>
            <a:r>
              <a:rPr lang="en-US" altLang="zh-CN" sz="1800"/>
              <a:t>First 5 launch records from sites starting with "CCA"</a:t>
            </a:r>
          </a:p>
          <a:p>
            <a:pPr>
              <a:lnSpc>
                <a:spcPct val="100000"/>
              </a:lnSpc>
              <a:spcBef>
                <a:spcPts val="1400"/>
              </a:spcBef>
            </a:pPr>
            <a:r>
              <a:rPr lang="en-US" altLang="zh-CN" sz="1800"/>
              <a:t>Total payload weight for NASA missions</a:t>
            </a:r>
          </a:p>
          <a:p>
            <a:pPr>
              <a:lnSpc>
                <a:spcPct val="100000"/>
              </a:lnSpc>
              <a:spcBef>
                <a:spcPts val="1400"/>
              </a:spcBef>
            </a:pPr>
            <a:r>
              <a:rPr lang="en-US" altLang="zh-CN" sz="1800"/>
              <a:t>Mean payload capacity of Falcon 9 v1.1 boosters</a:t>
            </a:r>
          </a:p>
          <a:p>
            <a:pPr>
              <a:lnSpc>
                <a:spcPct val="100000"/>
              </a:lnSpc>
              <a:spcBef>
                <a:spcPts val="1400"/>
              </a:spcBef>
            </a:pPr>
            <a:r>
              <a:rPr lang="en-US" altLang="zh-CN" sz="1800"/>
              <a:t>Initial date of successful ground-based landing</a:t>
            </a:r>
          </a:p>
          <a:p>
            <a:pPr>
              <a:lnSpc>
                <a:spcPct val="100000"/>
              </a:lnSpc>
              <a:spcBef>
                <a:spcPts val="1400"/>
              </a:spcBef>
            </a:pPr>
            <a:r>
              <a:rPr lang="en-US" altLang="zh-CN" sz="1800"/>
              <a:t>Boosters with payloads 4000-6000 kg that achieved drone ship landings</a:t>
            </a:r>
          </a:p>
          <a:p>
            <a:pPr>
              <a:lnSpc>
                <a:spcPct val="100000"/>
              </a:lnSpc>
              <a:spcBef>
                <a:spcPts val="1400"/>
              </a:spcBef>
            </a:pPr>
            <a:r>
              <a:rPr lang="en-US" altLang="zh-CN" sz="1800"/>
              <a:t>Count of successful vs. failed missions</a:t>
            </a:r>
          </a:p>
          <a:p>
            <a:pPr>
              <a:lnSpc>
                <a:spcPct val="100000"/>
              </a:lnSpc>
              <a:spcBef>
                <a:spcPts val="1400"/>
              </a:spcBef>
            </a:pPr>
            <a:r>
              <a:rPr lang="en-US" altLang="zh-CN" sz="1800"/>
              <a:t>Booster models with maximum payload capacity</a:t>
            </a:r>
          </a:p>
          <a:p>
            <a:pPr>
              <a:lnSpc>
                <a:spcPct val="100000"/>
              </a:lnSpc>
              <a:spcBef>
                <a:spcPts val="1400"/>
              </a:spcBef>
            </a:pPr>
            <a:r>
              <a:rPr lang="en-US" altLang="zh-CN" sz="1800"/>
              <a:t>2015 drone ship landing failures by month</a:t>
            </a:r>
          </a:p>
          <a:p>
            <a:pPr>
              <a:lnSpc>
                <a:spcPct val="100000"/>
              </a:lnSpc>
              <a:spcBef>
                <a:spcPts val="1400"/>
              </a:spcBef>
            </a:pPr>
            <a:r>
              <a:rPr lang="en-US" altLang="zh-CN" sz="1800"/>
              <a:t>Ranked mission outcomes (06/04/2010–03/20/2017)</a:t>
            </a:r>
          </a:p>
          <a:p>
            <a:pPr marL="0" indent="0">
              <a:lnSpc>
                <a:spcPct val="100000"/>
              </a:lnSpc>
              <a:spcBef>
                <a:spcPts val="1400"/>
              </a:spcBef>
              <a:buNone/>
            </a:pPr>
            <a:endParaRPr lang="en-US" altLang="zh-CN" sz="1800"/>
          </a:p>
          <a:p>
            <a:pPr marL="0" indent="0">
              <a:lnSpc>
                <a:spcPct val="100000"/>
              </a:lnSpc>
              <a:spcBef>
                <a:spcPts val="1400"/>
              </a:spcBef>
              <a:buNone/>
            </a:pPr>
            <a:r>
              <a:rPr lang="en-US" altLang="zh-CN" sz="1600"/>
              <a:t>https://github.com/lydiaxinyue</a:t>
            </a:r>
          </a:p>
          <a:p>
            <a:endParaRPr lang="en-US" altLang="zh-CN" sz="16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marL="0" indent="0">
              <a:buNone/>
            </a:pPr>
            <a:r>
              <a:rPr lang="en-US" altLang="zh-CN" sz="2000" dirty="0"/>
              <a:t>• Orange circles placed on all launch site areas using its name and coordinates</a:t>
            </a:r>
          </a:p>
          <a:p>
            <a:pPr marL="0" indent="0">
              <a:buNone/>
            </a:pPr>
            <a:r>
              <a:rPr lang="en-US" altLang="zh-CN" sz="2000" dirty="0"/>
              <a:t>• Colored info marker clusters added to each site with:</a:t>
            </a:r>
          </a:p>
          <a:p>
            <a:pPr marL="0" indent="0">
              <a:buNone/>
            </a:pPr>
            <a:r>
              <a:rPr lang="en-US" altLang="zh-CN" sz="2000" dirty="0"/>
              <a:t>Green = Successful mission</a:t>
            </a:r>
          </a:p>
          <a:p>
            <a:pPr marL="0" indent="0">
              <a:buNone/>
            </a:pPr>
            <a:r>
              <a:rPr lang="en-US" altLang="zh-CN" sz="2000" dirty="0"/>
              <a:t>Red = Failed mission</a:t>
            </a:r>
          </a:p>
          <a:p>
            <a:pPr marL="0" indent="0">
              <a:buNone/>
            </a:pPr>
            <a:r>
              <a:rPr lang="en-US" altLang="zh-CN" sz="2000" dirty="0"/>
              <a:t>• Distance lines in KM added to show CCAFSLC-40 distances from nearest city, railway, highway, and coastline</a:t>
            </a:r>
          </a:p>
          <a:p>
            <a:pPr marL="0" indent="0">
              <a:buNone/>
            </a:pPr>
            <a:endParaRPr lang="en-US" altLang="zh-CN" sz="2000" dirty="0"/>
          </a:p>
          <a:p>
            <a:pPr marL="0" indent="0">
              <a:buNone/>
            </a:pPr>
            <a:endParaRPr lang="en-US" altLang="zh-CN" sz="2000"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altLang="zh-CN" sz="2000" dirty="0"/>
              <a:t>Launch Site Selection Menu</a:t>
            </a:r>
          </a:p>
          <a:p>
            <a:pPr marL="0" indent="0">
              <a:lnSpc>
                <a:spcPct val="100000"/>
              </a:lnSpc>
              <a:spcBef>
                <a:spcPts val="1400"/>
              </a:spcBef>
              <a:buNone/>
            </a:pPr>
            <a:r>
              <a:rPr lang="en-US" altLang="zh-CN" sz="2000" dirty="0"/>
              <a:t>Dynamic visualization of all sites or individual site data</a:t>
            </a:r>
          </a:p>
          <a:p>
            <a:pPr>
              <a:lnSpc>
                <a:spcPct val="100000"/>
              </a:lnSpc>
              <a:spcBef>
                <a:spcPts val="1400"/>
              </a:spcBef>
            </a:pPr>
            <a:r>
              <a:rPr lang="en-US" altLang="zh-CN" sz="2000" dirty="0"/>
              <a:t>Mission Outcome Pie Charts</a:t>
            </a:r>
          </a:p>
          <a:p>
            <a:pPr marL="0" indent="0">
              <a:lnSpc>
                <a:spcPct val="100000"/>
              </a:lnSpc>
              <a:spcBef>
                <a:spcPts val="1400"/>
              </a:spcBef>
              <a:buNone/>
            </a:pPr>
            <a:r>
              <a:rPr lang="en-US" altLang="zh-CN" sz="2000" dirty="0"/>
              <a:t>Displays success/failure percentages per selected launch site</a:t>
            </a:r>
          </a:p>
          <a:p>
            <a:pPr>
              <a:lnSpc>
                <a:spcPct val="100000"/>
              </a:lnSpc>
              <a:spcBef>
                <a:spcPts val="1400"/>
              </a:spcBef>
            </a:pPr>
            <a:r>
              <a:rPr lang="en-US" altLang="zh-CN" sz="2000" dirty="0"/>
              <a:t>Payload-Success Correlation Plot</a:t>
            </a:r>
          </a:p>
          <a:p>
            <a:pPr marL="0" indent="0">
              <a:lnSpc>
                <a:spcPct val="100000"/>
              </a:lnSpc>
              <a:spcBef>
                <a:spcPts val="1400"/>
              </a:spcBef>
              <a:buNone/>
            </a:pPr>
            <a:r>
              <a:rPr lang="en-US" altLang="zh-CN" sz="2000" dirty="0"/>
              <a:t>Scatter points color-coded by booster variant</a:t>
            </a:r>
          </a:p>
          <a:p>
            <a:pPr marL="0" indent="0">
              <a:lnSpc>
                <a:spcPct val="100000"/>
              </a:lnSpc>
              <a:spcBef>
                <a:spcPts val="1400"/>
              </a:spcBef>
              <a:buNone/>
            </a:pPr>
            <a:r>
              <a:rPr lang="en-US" altLang="zh-CN" sz="2000" dirty="0"/>
              <a:t>Interactive slider for payload mass filtering</a:t>
            </a:r>
          </a:p>
          <a:p>
            <a:pPr marL="0" indent="0">
              <a:lnSpc>
                <a:spcPct val="100000"/>
              </a:lnSpc>
              <a:spcBef>
                <a:spcPts val="1400"/>
              </a:spcBef>
              <a:buNone/>
            </a:pPr>
            <a:endParaRPr lang="en-US" altLang="zh-CN" sz="2000" dirty="0"/>
          </a:p>
          <a:p>
            <a:pPr marL="0" indent="0">
              <a:lnSpc>
                <a:spcPct val="100000"/>
              </a:lnSpc>
              <a:spcBef>
                <a:spcPts val="1400"/>
              </a:spcBef>
              <a:buNone/>
            </a:pPr>
            <a:endParaRPr lang="en-US" altLang="zh-CN" sz="2000"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图片 1" descr="截屏2025-07-14 15.53.34"/>
          <p:cNvPicPr>
            <a:picLocks noChangeAspect="1"/>
          </p:cNvPicPr>
          <p:nvPr/>
        </p:nvPicPr>
        <p:blipFill>
          <a:blip r:embed="rId3"/>
          <a:stretch>
            <a:fillRect/>
          </a:stretch>
        </p:blipFill>
        <p:spPr>
          <a:xfrm>
            <a:off x="1809750" y="2292985"/>
            <a:ext cx="8572500" cy="2806700"/>
          </a:xfrm>
          <a:prstGeom prst="rect">
            <a:avLst/>
          </a:prstGeom>
        </p:spPr>
      </p:pic>
      <p:sp>
        <p:nvSpPr>
          <p:cNvPr id="6" name="文本框 5"/>
          <p:cNvSpPr txBox="1"/>
          <p:nvPr/>
        </p:nvSpPr>
        <p:spPr>
          <a:xfrm>
            <a:off x="852805" y="5934710"/>
            <a:ext cx="6096000" cy="583565"/>
          </a:xfrm>
          <a:prstGeom prst="rect">
            <a:avLst/>
          </a:prstGeom>
          <a:noFill/>
        </p:spPr>
        <p:txBody>
          <a:bodyPr wrap="square" rtlCol="0" anchor="t">
            <a:spAutoFit/>
          </a:bodyPr>
          <a:lstStyle/>
          <a:p>
            <a:pPr marL="0" indent="0">
              <a:buNone/>
            </a:pPr>
            <a:endParaRPr lang="en-US" sz="1600"/>
          </a:p>
          <a:p>
            <a:pPr marL="0" indent="0">
              <a:buNone/>
            </a:pPr>
            <a:r>
              <a:rPr lang="en-US" altLang="zh-CN" sz="1600">
                <a:sym typeface="+mn-ea"/>
              </a:rPr>
              <a:t>https://github.com/lydiaxinyue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375" y="1807210"/>
            <a:ext cx="8953500" cy="3944620"/>
          </a:xfrm>
          <a:prstGeom prst="rect">
            <a:avLst/>
          </a:prstGeom>
        </p:spPr>
        <p:txBody>
          <a:bodyPr vert="horz" lIns="91440" tIns="45720" rIns="91440" bIns="45720" rtlCol="0">
            <a:normAutofit fontScale="25000"/>
          </a:bodyPr>
          <a:lstStyle>
            <a:lvl1pPr marL="228600" indent="-228600" algn="l" defTabSz="914400" rtl="0" eaLnBrk="1" latinLnBrk="0" hangingPunct="1">
              <a:lnSpc>
                <a:spcPct val="90000"/>
              </a:lnSpc>
              <a:spcBef>
                <a:spcPts val="1000"/>
              </a:spcBef>
              <a:buFont typeface="Arial" panose="020B060402020209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a:lstStyle>
          <a:p>
            <a:pPr>
              <a:lnSpc>
                <a:spcPct val="100000"/>
              </a:lnSpc>
              <a:spcBef>
                <a:spcPts val="1400"/>
              </a:spcBef>
            </a:pPr>
            <a:r>
              <a:rPr lang="en-US" sz="640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r>
              <a:rPr lang="en-US" altLang="zh-CN" sz="6400">
                <a:solidFill>
                  <a:schemeClr val="accent3">
                    <a:lumMod val="25000"/>
                  </a:schemeClr>
                </a:solidFill>
                <a:latin typeface="Abadi" panose="020B0604020104020204" pitchFamily="34" charset="0"/>
              </a:rPr>
              <a:t>Identified optimal payload range (4000–6000 kg) with highest success probability</a:t>
            </a:r>
          </a:p>
          <a:p>
            <a:pPr>
              <a:lnSpc>
                <a:spcPct val="100000"/>
              </a:lnSpc>
              <a:spcBef>
                <a:spcPts val="1400"/>
              </a:spcBef>
            </a:pPr>
            <a:r>
              <a:rPr lang="en-US" sz="6400">
                <a:solidFill>
                  <a:schemeClr val="accent3">
                    <a:lumMod val="25000"/>
                  </a:schemeClr>
                </a:solidFill>
                <a:latin typeface="Abadi" panose="020B0604020104020204" pitchFamily="34" charset="0"/>
              </a:rPr>
              <a:t>Interactive analytics demo in screenshots</a:t>
            </a:r>
          </a:p>
          <a:p>
            <a:pPr marL="0" indent="0">
              <a:lnSpc>
                <a:spcPct val="100000"/>
              </a:lnSpc>
              <a:spcBef>
                <a:spcPts val="1400"/>
              </a:spcBef>
              <a:buNone/>
            </a:pPr>
            <a:r>
              <a:rPr lang="en-US" altLang="zh-CN" sz="6400">
                <a:solidFill>
                  <a:schemeClr val="accent3">
                    <a:lumMod val="25000"/>
                  </a:schemeClr>
                </a:solidFill>
                <a:latin typeface="Abadi" panose="020B0604020104020204" pitchFamily="34" charset="0"/>
              </a:rPr>
              <a:t>Real-time filtering by launch site and payload parameters</a:t>
            </a:r>
          </a:p>
          <a:p>
            <a:pPr>
              <a:lnSpc>
                <a:spcPct val="100000"/>
              </a:lnSpc>
              <a:spcBef>
                <a:spcPts val="1400"/>
              </a:spcBef>
            </a:pPr>
            <a:r>
              <a:rPr lang="en-US" sz="640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r>
              <a:rPr lang="en-US" altLang="zh-CN" sz="6400">
                <a:solidFill>
                  <a:schemeClr val="accent3">
                    <a:lumMod val="25000"/>
                  </a:schemeClr>
                </a:solidFill>
                <a:latin typeface="Abadi" panose="020B0604020104020204" pitchFamily="34" charset="0"/>
              </a:rPr>
              <a:t>Evaluated four classifiers: Logistic Regression, SVM, Decision Trees, KNN</a:t>
            </a:r>
          </a:p>
          <a:p>
            <a:pPr marL="0" indent="0">
              <a:lnSpc>
                <a:spcPct val="100000"/>
              </a:lnSpc>
              <a:spcBef>
                <a:spcPts val="1400"/>
              </a:spcBef>
              <a:buNone/>
            </a:pPr>
            <a:r>
              <a:rPr lang="en-US" altLang="zh-CN" sz="6400">
                <a:solidFill>
                  <a:schemeClr val="accent3">
                    <a:lumMod val="25000"/>
                  </a:schemeClr>
                </a:solidFill>
                <a:latin typeface="Abadi" panose="020B0604020104020204" pitchFamily="34" charset="0"/>
              </a:rPr>
              <a:t>SVM emerged as top performer post hyperparameter tuning (GridSearchCV)</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p:cNvSpPr>
            <a:spLocks noGrp="1"/>
          </p:cNvSpPr>
          <p:nvPr>
            <p:ph type="body" sz="half" idx="4294967295"/>
          </p:nvPr>
        </p:nvSpPr>
        <p:spPr>
          <a:xfrm>
            <a:off x="1529183" y="2057400"/>
            <a:ext cx="3932238" cy="3811588"/>
          </a:xfrm>
          <a:prstGeom prst="rect">
            <a:avLst/>
          </a:prstGeom>
        </p:spPr>
        <p:txBody>
          <a:bodyPr>
            <a:normAutofit fontScale="70000"/>
          </a:bodyPr>
          <a:lstStyle/>
          <a:p>
            <a:pPr>
              <a:lnSpc>
                <a:spcPct val="100000"/>
              </a:lnSpc>
              <a:spcBef>
                <a:spcPts val="1400"/>
              </a:spcBef>
            </a:pPr>
            <a:r>
              <a:rPr lang="en-US" altLang="zh-CN" sz="2200">
                <a:solidFill>
                  <a:schemeClr val="accent3">
                    <a:lumMod val="25000"/>
                  </a:schemeClr>
                </a:solidFill>
                <a:latin typeface="Abadi" panose="020B0604020104020204" pitchFamily="34" charset="0"/>
              </a:rPr>
              <a:t>Visualizes the relationship between flight sequence and payload weight across three launch sites</a:t>
            </a:r>
          </a:p>
          <a:p>
            <a:pPr>
              <a:lnSpc>
                <a:spcPct val="100000"/>
              </a:lnSpc>
              <a:spcBef>
                <a:spcPts val="1400"/>
              </a:spcBef>
            </a:pPr>
            <a:r>
              <a:rPr lang="en-US" altLang="zh-CN" sz="2200">
                <a:solidFill>
                  <a:schemeClr val="accent3">
                    <a:lumMod val="25000"/>
                  </a:schemeClr>
                </a:solidFill>
                <a:latin typeface="Abadi" panose="020B0604020104020204" pitchFamily="34" charset="0"/>
              </a:rPr>
              <a:t>Color-coded by mission outcome (Class 1=success/orange, Class 0=failure/blue)</a:t>
            </a:r>
          </a:p>
          <a:p>
            <a:pPr>
              <a:lnSpc>
                <a:spcPct val="100000"/>
              </a:lnSpc>
              <a:spcBef>
                <a:spcPts val="1400"/>
              </a:spcBef>
            </a:pPr>
            <a:r>
              <a:rPr lang="en-US" altLang="zh-CN" sz="2200">
                <a:solidFill>
                  <a:schemeClr val="accent3">
                    <a:lumMod val="25000"/>
                  </a:schemeClr>
                </a:solidFill>
                <a:latin typeface="Abadi" panose="020B0604020104020204" pitchFamily="34" charset="0"/>
              </a:rPr>
              <a:t>Sites CCAFS SLC 40 and KSC LC 39A show higher success rates (dominant orange clusters)</a:t>
            </a:r>
          </a:p>
          <a:p>
            <a:pPr>
              <a:lnSpc>
                <a:spcPct val="100000"/>
              </a:lnSpc>
              <a:spcBef>
                <a:spcPts val="1400"/>
              </a:spcBef>
            </a:pPr>
            <a:r>
              <a:rPr lang="en-US" altLang="zh-CN" sz="2200">
                <a:solidFill>
                  <a:schemeClr val="accent3">
                    <a:lumMod val="25000"/>
                  </a:schemeClr>
                </a:solidFill>
                <a:latin typeface="Abadi" panose="020B0604020104020204" pitchFamily="34" charset="0"/>
              </a:rPr>
              <a:t>Success frequency increases with later flight numbers</a:t>
            </a:r>
          </a:p>
          <a:p>
            <a:pPr>
              <a:lnSpc>
                <a:spcPct val="100000"/>
              </a:lnSpc>
              <a:spcBef>
                <a:spcPts val="1400"/>
              </a:spcBef>
            </a:pPr>
            <a:r>
              <a:rPr lang="en-US" altLang="zh-CN" sz="2200">
                <a:solidFill>
                  <a:schemeClr val="accent3">
                    <a:lumMod val="25000"/>
                  </a:schemeClr>
                </a:solidFill>
                <a:latin typeface="Abadi" panose="020B0604020104020204" pitchFamily="34" charset="0"/>
              </a:rPr>
              <a:t>Identifies optimal launch sites and payload ranges for mission success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图片 1" descr="截屏2025-07-14 17.33.36"/>
          <p:cNvPicPr>
            <a:picLocks noChangeAspect="1"/>
          </p:cNvPicPr>
          <p:nvPr/>
        </p:nvPicPr>
        <p:blipFill>
          <a:blip r:embed="rId3"/>
          <a:stretch>
            <a:fillRect/>
          </a:stretch>
        </p:blipFill>
        <p:spPr>
          <a:xfrm>
            <a:off x="6378575" y="2159635"/>
            <a:ext cx="4474210" cy="36836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1090686" y="1937042"/>
            <a:ext cx="3932238" cy="3811588"/>
          </a:xfrm>
          <a:prstGeom prst="rect">
            <a:avLst/>
          </a:prstGeom>
        </p:spPr>
        <p:txBody>
          <a:bodyPr>
            <a:normAutofit fontScale="90000"/>
          </a:bodyPr>
          <a:lstStyle/>
          <a:p>
            <a:pPr>
              <a:lnSpc>
                <a:spcPct val="100000"/>
              </a:lnSpc>
              <a:spcBef>
                <a:spcPts val="1400"/>
              </a:spcBef>
            </a:pPr>
            <a:r>
              <a:rPr lang="en-US" altLang="zh-CN" sz="2200">
                <a:solidFill>
                  <a:schemeClr val="accent3">
                    <a:lumMod val="25000"/>
                  </a:schemeClr>
                </a:solidFill>
                <a:latin typeface="Abadi" panose="020B0604020104020204" pitchFamily="34" charset="0"/>
              </a:rPr>
              <a:t> 2000-6000 kg demonstrates highest mission success rates, indicating this mass window is ideal for reliable operations</a:t>
            </a:r>
          </a:p>
          <a:p>
            <a:pPr>
              <a:lnSpc>
                <a:spcPct val="100000"/>
              </a:lnSpc>
              <a:spcBef>
                <a:spcPts val="1400"/>
              </a:spcBef>
            </a:pPr>
            <a:r>
              <a:rPr lang="en-US" altLang="zh-CN" sz="2200">
                <a:solidFill>
                  <a:schemeClr val="accent3">
                    <a:lumMod val="25000"/>
                  </a:schemeClr>
                </a:solidFill>
                <a:latin typeface="Abadi" panose="020B0604020104020204" pitchFamily="34" charset="0"/>
              </a:rPr>
              <a:t>CCAFS SLC 40 shows consistent success across diverse payload masses, suggesting either superior operational reliability or higher utilization frequency</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图片 5" descr="截屏2025-07-14 17.44.44"/>
          <p:cNvPicPr>
            <a:picLocks noChangeAspect="1"/>
          </p:cNvPicPr>
          <p:nvPr/>
        </p:nvPicPr>
        <p:blipFill>
          <a:blip r:embed="rId3"/>
          <a:stretch>
            <a:fillRect/>
          </a:stretch>
        </p:blipFill>
        <p:spPr>
          <a:xfrm>
            <a:off x="5558155" y="2336800"/>
            <a:ext cx="5225415" cy="30124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9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1498356" y="2213559"/>
            <a:ext cx="3932238" cy="3811588"/>
          </a:xfrm>
          <a:prstGeom prst="rect">
            <a:avLst/>
          </a:prstGeom>
        </p:spPr>
        <p:txBody>
          <a:bodyPr>
            <a:normAutofit fontScale="70000"/>
          </a:bodyPr>
          <a:lstStyle/>
          <a:p>
            <a:pPr>
              <a:lnSpc>
                <a:spcPct val="100000"/>
              </a:lnSpc>
              <a:spcBef>
                <a:spcPts val="1400"/>
              </a:spcBef>
            </a:pPr>
            <a:r>
              <a:rPr lang="en-US" altLang="zh-CN" sz="2200">
                <a:solidFill>
                  <a:schemeClr val="accent3">
                    <a:lumMod val="25000"/>
                  </a:schemeClr>
                </a:solidFill>
                <a:latin typeface="Abadi" panose="020B0604020104020204" pitchFamily="34" charset="0"/>
              </a:rPr>
              <a:t>GEO, SSO, HEO, and ES-L1 demonstrate 100% or near-perfect success rates, confirming their operational reliability</a:t>
            </a:r>
          </a:p>
          <a:p>
            <a:pPr>
              <a:lnSpc>
                <a:spcPct val="100000"/>
              </a:lnSpc>
              <a:spcBef>
                <a:spcPts val="1400"/>
              </a:spcBef>
            </a:pPr>
            <a:r>
              <a:rPr lang="en-US" altLang="zh-CN" sz="2200">
                <a:solidFill>
                  <a:schemeClr val="accent3">
                    <a:lumMod val="25000"/>
                  </a:schemeClr>
                </a:solidFill>
                <a:latin typeface="Abadi" panose="020B0604020104020204" pitchFamily="34" charset="0"/>
              </a:rPr>
              <a:t>GTO and ISS missions show reduced success rates, potentially due to:</a:t>
            </a:r>
          </a:p>
          <a:p>
            <a:pPr marL="0" indent="0">
              <a:lnSpc>
                <a:spcPct val="100000"/>
              </a:lnSpc>
              <a:spcBef>
                <a:spcPts val="1400"/>
              </a:spcBef>
              <a:buNone/>
            </a:pPr>
            <a:r>
              <a:rPr lang="en-US" altLang="zh-CN" sz="2200">
                <a:solidFill>
                  <a:schemeClr val="accent3">
                    <a:lumMod val="25000"/>
                  </a:schemeClr>
                </a:solidFill>
                <a:latin typeface="Abadi" panose="020B0604020104020204" pitchFamily="34" charset="0"/>
              </a:rPr>
              <a:t>Complex orbital insertion requirements</a:t>
            </a:r>
          </a:p>
          <a:p>
            <a:pPr marL="0" indent="0">
              <a:lnSpc>
                <a:spcPct val="100000"/>
              </a:lnSpc>
              <a:spcBef>
                <a:spcPts val="1400"/>
              </a:spcBef>
              <a:buNone/>
            </a:pPr>
            <a:r>
              <a:rPr lang="en-US" altLang="zh-CN" sz="2200">
                <a:solidFill>
                  <a:schemeClr val="accent3">
                    <a:lumMod val="25000"/>
                  </a:schemeClr>
                </a:solidFill>
                <a:latin typeface="Abadi" panose="020B0604020104020204" pitchFamily="34" charset="0"/>
              </a:rPr>
              <a:t>Increased gravitational/variable challenges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图片 1" descr="截屏2025-07-14 17.46.49"/>
          <p:cNvPicPr>
            <a:picLocks noChangeAspect="1"/>
          </p:cNvPicPr>
          <p:nvPr/>
        </p:nvPicPr>
        <p:blipFill>
          <a:blip r:embed="rId3"/>
          <a:stretch>
            <a:fillRect/>
          </a:stretch>
        </p:blipFill>
        <p:spPr>
          <a:xfrm>
            <a:off x="6271260" y="2425700"/>
            <a:ext cx="4203700" cy="3124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1316355" y="2213610"/>
            <a:ext cx="5249545" cy="3811905"/>
          </a:xfrm>
          <a:prstGeom prst="rect">
            <a:avLst/>
          </a:prstGeom>
        </p:spPr>
        <p:txBody>
          <a:bodyPr>
            <a:normAutofit/>
          </a:bodyPr>
          <a:lstStyle/>
          <a:p>
            <a:pPr>
              <a:lnSpc>
                <a:spcPct val="100000"/>
              </a:lnSpc>
              <a:spcBef>
                <a:spcPts val="1400"/>
              </a:spcBef>
            </a:pPr>
            <a:r>
              <a:rPr lang="en-US" altLang="zh-CN" sz="2200">
                <a:solidFill>
                  <a:schemeClr val="accent3">
                    <a:lumMod val="25000"/>
                  </a:schemeClr>
                </a:solidFill>
                <a:latin typeface="Abadi" panose="020B0604020104020204" pitchFamily="34" charset="0"/>
              </a:rPr>
              <a:t>Later flight numbers show dominant orange (success) across orbits, proving reliability improvements over time</a:t>
            </a:r>
          </a:p>
          <a:p>
            <a:pPr>
              <a:lnSpc>
                <a:spcPct val="100000"/>
              </a:lnSpc>
              <a:spcBef>
                <a:spcPts val="1400"/>
              </a:spcBef>
            </a:pPr>
            <a:r>
              <a:rPr lang="en-US" altLang="zh-CN" sz="2200">
                <a:solidFill>
                  <a:schemeClr val="accent3">
                    <a:lumMod val="25000"/>
                  </a:schemeClr>
                </a:solidFill>
                <a:latin typeface="Abadi" panose="020B0604020104020204" pitchFamily="34" charset="0"/>
              </a:rPr>
              <a:t>Orbits like LEO/SSO/GTO exhibit both high utilization and success growth, reflecting SpaceX’s expertise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图片 1" descr="截屏2025-07-14 17.49.04"/>
          <p:cNvPicPr>
            <a:picLocks noChangeAspect="1"/>
          </p:cNvPicPr>
          <p:nvPr/>
        </p:nvPicPr>
        <p:blipFill>
          <a:blip r:embed="rId3"/>
          <a:stretch>
            <a:fillRect/>
          </a:stretch>
        </p:blipFill>
        <p:spPr>
          <a:xfrm>
            <a:off x="6957060" y="2299335"/>
            <a:ext cx="4229100" cy="32131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770255" y="2057400"/>
            <a:ext cx="4810760" cy="3811905"/>
          </a:xfrm>
          <a:prstGeom prst="rect">
            <a:avLst/>
          </a:prstGeom>
        </p:spPr>
        <p:txBody>
          <a:bodyPr>
            <a:normAutofit/>
          </a:bodyPr>
          <a:lstStyle/>
          <a:p>
            <a:pPr>
              <a:lnSpc>
                <a:spcPct val="100000"/>
              </a:lnSpc>
              <a:spcBef>
                <a:spcPts val="1400"/>
              </a:spcBef>
            </a:pPr>
            <a:r>
              <a:rPr lang="en-US" altLang="zh-CN" sz="2200">
                <a:solidFill>
                  <a:schemeClr val="accent3">
                    <a:lumMod val="25000"/>
                  </a:schemeClr>
                </a:solidFill>
                <a:latin typeface="Abadi" panose="020B0604020104020204" pitchFamily="34" charset="0"/>
              </a:rPr>
              <a:t>GTO, LEO, and SSO orbits with 2000-6000 kg payloads demonstrate the highest success concentration, confirming this as the reliability sweet spot</a:t>
            </a:r>
          </a:p>
          <a:p>
            <a:pPr>
              <a:lnSpc>
                <a:spcPct val="100000"/>
              </a:lnSpc>
              <a:spcBef>
                <a:spcPts val="1400"/>
              </a:spcBef>
            </a:pPr>
            <a:r>
              <a:rPr lang="en-US" altLang="zh-CN" sz="2200">
                <a:solidFill>
                  <a:schemeClr val="accent3">
                    <a:lumMod val="25000"/>
                  </a:schemeClr>
                </a:solidFill>
                <a:latin typeface="Abadi" panose="020B0604020104020204" pitchFamily="34" charset="0"/>
              </a:rPr>
              <a:t>Payloads exceeding 10,000 kg exhibit inconsistent results, suggesting weight-related operational challenges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图片 1" descr="截屏2025-07-14 17.54.28"/>
          <p:cNvPicPr>
            <a:picLocks noChangeAspect="1"/>
          </p:cNvPicPr>
          <p:nvPr/>
        </p:nvPicPr>
        <p:blipFill>
          <a:blip r:embed="rId3"/>
          <a:stretch>
            <a:fillRect/>
          </a:stretch>
        </p:blipFill>
        <p:spPr>
          <a:xfrm>
            <a:off x="5885815" y="1988185"/>
            <a:ext cx="4597400" cy="3429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1273566" y="2069757"/>
            <a:ext cx="3932238" cy="3811588"/>
          </a:xfrm>
          <a:prstGeom prst="rect">
            <a:avLst/>
          </a:prstGeom>
        </p:spPr>
        <p:txBody>
          <a:bodyPr>
            <a:normAutofit fontScale="90000" lnSpcReduction="10000"/>
          </a:bodyPr>
          <a:lstStyle/>
          <a:p>
            <a:pPr>
              <a:lnSpc>
                <a:spcPct val="100000"/>
              </a:lnSpc>
              <a:spcBef>
                <a:spcPts val="1400"/>
              </a:spcBef>
            </a:pPr>
            <a:r>
              <a:rPr lang="en-US" altLang="zh-CN" sz="2200">
                <a:solidFill>
                  <a:schemeClr val="accent3">
                    <a:lumMod val="25000"/>
                  </a:schemeClr>
                </a:solidFill>
                <a:latin typeface="Abadi" panose="020B0604020104020204" pitchFamily="34" charset="0"/>
              </a:rPr>
              <a:t>Success rates have risen steadily since 2013, with accelerated growth during 2015-2017, demonstrating SpaceX's advancing technical capabilities</a:t>
            </a:r>
          </a:p>
          <a:p>
            <a:pPr>
              <a:lnSpc>
                <a:spcPct val="100000"/>
              </a:lnSpc>
              <a:spcBef>
                <a:spcPts val="1400"/>
              </a:spcBef>
            </a:pPr>
            <a:r>
              <a:rPr lang="en-US" altLang="zh-CN" sz="2200">
                <a:solidFill>
                  <a:schemeClr val="accent3">
                    <a:lumMod val="25000"/>
                  </a:schemeClr>
                </a:solidFill>
                <a:latin typeface="Abadi" panose="020B0604020104020204" pitchFamily="34" charset="0"/>
              </a:rPr>
              <a:t>While experiencing occasional fluctuations, the long-term trend shows unmistakable reliability gains, reaching highest levels circa 2019</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图片 1" descr="截屏2025-07-15 09.56.10"/>
          <p:cNvPicPr>
            <a:picLocks noChangeAspect="1"/>
          </p:cNvPicPr>
          <p:nvPr/>
        </p:nvPicPr>
        <p:blipFill>
          <a:blip r:embed="rId3"/>
          <a:stretch>
            <a:fillRect/>
          </a:stretch>
        </p:blipFill>
        <p:spPr>
          <a:xfrm>
            <a:off x="5982970" y="2203450"/>
            <a:ext cx="4711700" cy="35433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p:cNvSpPr>
            <a:spLocks noGrp="1"/>
          </p:cNvSpPr>
          <p:nvPr>
            <p:ph idx="4294967295"/>
          </p:nvPr>
        </p:nvSpPr>
        <p:spPr>
          <a:xfrm>
            <a:off x="1273810" y="1739900"/>
            <a:ext cx="3674110" cy="3045460"/>
          </a:xfrm>
          <a:prstGeom prst="rect">
            <a:avLst/>
          </a:prstGeom>
        </p:spPr>
        <p:txBody>
          <a:bodyPr>
            <a:normAutofit/>
          </a:bodyPr>
          <a:lstStyle/>
          <a:p>
            <a:pPr marL="0" indent="0">
              <a:lnSpc>
                <a:spcPct val="100000"/>
              </a:lnSpc>
              <a:spcBef>
                <a:spcPts val="1400"/>
              </a:spcBef>
              <a:buNone/>
            </a:pPr>
            <a:r>
              <a:rPr lang="en-US" altLang="zh-CN" sz="2200" dirty="0">
                <a:solidFill>
                  <a:schemeClr val="accent3">
                    <a:lumMod val="25000"/>
                  </a:schemeClr>
                </a:solidFill>
                <a:latin typeface="Abadi" panose="020B0604020104020204" pitchFamily="34" charset="0"/>
              </a:rPr>
              <a:t>Launch Site:</a:t>
            </a:r>
          </a:p>
          <a:p>
            <a:pPr>
              <a:lnSpc>
                <a:spcPct val="100000"/>
              </a:lnSpc>
              <a:spcBef>
                <a:spcPts val="1400"/>
              </a:spcBef>
            </a:pPr>
            <a:r>
              <a:rPr lang="en-US" altLang="zh-CN" sz="2200" dirty="0">
                <a:solidFill>
                  <a:schemeClr val="accent3">
                    <a:lumMod val="25000"/>
                  </a:schemeClr>
                </a:solidFill>
                <a:latin typeface="Abadi" panose="020B0604020104020204" pitchFamily="34" charset="0"/>
              </a:rPr>
              <a:t>CCAFS LC-40</a:t>
            </a:r>
          </a:p>
          <a:p>
            <a:pPr>
              <a:lnSpc>
                <a:spcPct val="100000"/>
              </a:lnSpc>
              <a:spcBef>
                <a:spcPts val="1400"/>
              </a:spcBef>
            </a:pPr>
            <a:r>
              <a:rPr lang="en-US" altLang="zh-CN" sz="2200" dirty="0">
                <a:solidFill>
                  <a:schemeClr val="accent3">
                    <a:lumMod val="25000"/>
                  </a:schemeClr>
                </a:solidFill>
                <a:latin typeface="Abadi" panose="020B0604020104020204" pitchFamily="34" charset="0"/>
              </a:rPr>
              <a:t>VAFB SLC-4E</a:t>
            </a:r>
          </a:p>
          <a:p>
            <a:pPr>
              <a:lnSpc>
                <a:spcPct val="100000"/>
              </a:lnSpc>
              <a:spcBef>
                <a:spcPts val="1400"/>
              </a:spcBef>
            </a:pPr>
            <a:r>
              <a:rPr lang="en-US" altLang="zh-CN" sz="2200" dirty="0">
                <a:solidFill>
                  <a:schemeClr val="accent3">
                    <a:lumMod val="25000"/>
                  </a:schemeClr>
                </a:solidFill>
                <a:latin typeface="Abadi" panose="020B0604020104020204" pitchFamily="34" charset="0"/>
              </a:rPr>
              <a:t>KSC LC-39A</a:t>
            </a:r>
          </a:p>
          <a:p>
            <a:pPr>
              <a:lnSpc>
                <a:spcPct val="100000"/>
              </a:lnSpc>
              <a:spcBef>
                <a:spcPts val="1400"/>
              </a:spcBef>
            </a:pPr>
            <a:r>
              <a:rPr lang="en-US" altLang="zh-CN" sz="2200" dirty="0">
                <a:solidFill>
                  <a:schemeClr val="accent3">
                    <a:lumMod val="25000"/>
                  </a:schemeClr>
                </a:solidFill>
                <a:latin typeface="Abadi" panose="020B0604020104020204" pitchFamily="34" charset="0"/>
              </a:rPr>
              <a:t>CCAFS SLC-40</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文本框 1"/>
          <p:cNvSpPr txBox="1"/>
          <p:nvPr/>
        </p:nvSpPr>
        <p:spPr>
          <a:xfrm>
            <a:off x="1270635" y="1964055"/>
            <a:ext cx="6096000" cy="2501900"/>
          </a:xfrm>
          <a:prstGeom prst="rect">
            <a:avLst/>
          </a:prstGeom>
          <a:noFill/>
        </p:spPr>
        <p:txBody>
          <a:bodyPr wrap="square" rtlCol="0" anchor="t">
            <a:spAutoFit/>
          </a:bodyPr>
          <a:lstStyle/>
          <a:p>
            <a:pPr marL="0" indent="0">
              <a:lnSpc>
                <a:spcPct val="100000"/>
              </a:lnSpc>
              <a:spcBef>
                <a:spcPts val="1400"/>
              </a:spcBef>
              <a:buNone/>
            </a:pPr>
            <a:r>
              <a:rPr lang="en-US" altLang="zh-CN" sz="2200" dirty="0">
                <a:solidFill>
                  <a:schemeClr val="accent3">
                    <a:lumMod val="25000"/>
                  </a:schemeClr>
                </a:solidFill>
                <a:latin typeface="Abadi" panose="020B0604020104020204" pitchFamily="34" charset="0"/>
                <a:sym typeface="+mn-ea"/>
              </a:rPr>
              <a:t>Launch Site:</a:t>
            </a:r>
            <a:endParaRPr lang="en-US" altLang="zh-CN" sz="2200" dirty="0">
              <a:solidFill>
                <a:schemeClr val="accent3">
                  <a:lumMod val="25000"/>
                </a:schemeClr>
              </a:solidFill>
              <a:latin typeface="Abadi" panose="020B0604020104020204" pitchFamily="34" charset="0"/>
            </a:endParaRPr>
          </a:p>
          <a:p>
            <a:pPr>
              <a:lnSpc>
                <a:spcPct val="100000"/>
              </a:lnSpc>
              <a:spcBef>
                <a:spcPts val="1400"/>
              </a:spcBef>
            </a:pPr>
            <a:r>
              <a:rPr lang="en-US" altLang="zh-CN" sz="2200" dirty="0">
                <a:solidFill>
                  <a:schemeClr val="accent3">
                    <a:lumMod val="25000"/>
                  </a:schemeClr>
                </a:solidFill>
                <a:latin typeface="Abadi" panose="020B0604020104020204" pitchFamily="34" charset="0"/>
                <a:sym typeface="+mn-ea"/>
              </a:rPr>
              <a:t>CCAFS LC-40</a:t>
            </a:r>
            <a:endParaRPr lang="en-US" altLang="zh-CN" sz="2200" dirty="0">
              <a:solidFill>
                <a:schemeClr val="accent3">
                  <a:lumMod val="25000"/>
                </a:schemeClr>
              </a:solidFill>
              <a:latin typeface="Abadi" panose="020B0604020104020204" pitchFamily="34" charset="0"/>
            </a:endParaRPr>
          </a:p>
          <a:p>
            <a:pPr>
              <a:lnSpc>
                <a:spcPct val="100000"/>
              </a:lnSpc>
              <a:spcBef>
                <a:spcPts val="1400"/>
              </a:spcBef>
            </a:pPr>
            <a:r>
              <a:rPr lang="en-US" altLang="zh-CN" sz="2200" dirty="0">
                <a:solidFill>
                  <a:schemeClr val="accent3">
                    <a:lumMod val="25000"/>
                  </a:schemeClr>
                </a:solidFill>
                <a:latin typeface="Abadi" panose="020B0604020104020204" pitchFamily="34" charset="0"/>
                <a:sym typeface="+mn-ea"/>
              </a:rPr>
              <a:t>VAFB SLC-4E</a:t>
            </a:r>
            <a:endParaRPr lang="en-US" altLang="zh-CN" sz="2200" dirty="0">
              <a:solidFill>
                <a:schemeClr val="accent3">
                  <a:lumMod val="25000"/>
                </a:schemeClr>
              </a:solidFill>
              <a:latin typeface="Abadi" panose="020B0604020104020204" pitchFamily="34" charset="0"/>
            </a:endParaRPr>
          </a:p>
          <a:p>
            <a:pPr>
              <a:lnSpc>
                <a:spcPct val="100000"/>
              </a:lnSpc>
              <a:spcBef>
                <a:spcPts val="1400"/>
              </a:spcBef>
            </a:pPr>
            <a:r>
              <a:rPr lang="en-US" altLang="zh-CN" sz="2200" dirty="0">
                <a:solidFill>
                  <a:schemeClr val="accent3">
                    <a:lumMod val="25000"/>
                  </a:schemeClr>
                </a:solidFill>
                <a:latin typeface="Abadi" panose="020B0604020104020204" pitchFamily="34" charset="0"/>
                <a:sym typeface="+mn-ea"/>
              </a:rPr>
              <a:t>KSC LC-39A</a:t>
            </a:r>
            <a:endParaRPr lang="en-US" altLang="zh-CN" sz="2200" dirty="0">
              <a:solidFill>
                <a:schemeClr val="accent3">
                  <a:lumMod val="25000"/>
                </a:schemeClr>
              </a:solidFill>
              <a:latin typeface="Abadi" panose="020B0604020104020204" pitchFamily="34" charset="0"/>
            </a:endParaRPr>
          </a:p>
          <a:p>
            <a:pPr>
              <a:lnSpc>
                <a:spcPct val="100000"/>
              </a:lnSpc>
              <a:spcBef>
                <a:spcPts val="1400"/>
              </a:spcBef>
            </a:pPr>
            <a:r>
              <a:rPr lang="en-US" altLang="zh-CN" sz="2200" dirty="0">
                <a:solidFill>
                  <a:schemeClr val="accent3">
                    <a:lumMod val="25000"/>
                  </a:schemeClr>
                </a:solidFill>
                <a:latin typeface="Abadi" panose="020B0604020104020204" pitchFamily="34" charset="0"/>
                <a:sym typeface="+mn-ea"/>
              </a:rPr>
              <a:t>CCAFS SLC-40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altLang="zh-CN" sz="2200">
                <a:solidFill>
                  <a:schemeClr val="accent3">
                    <a:lumMod val="25000"/>
                  </a:schemeClr>
                </a:solidFill>
                <a:latin typeface="Abadi" panose="020B0604020104020204" pitchFamily="34" charset="0"/>
              </a:rPr>
              <a:t>Total NASA (CRS) Payload Mass = 45596KG</a:t>
            </a:r>
          </a:p>
          <a:p>
            <a:pPr marL="0" indent="0">
              <a:lnSpc>
                <a:spcPct val="100000"/>
              </a:lnSpc>
              <a:spcBef>
                <a:spcPts val="1400"/>
              </a:spcBef>
              <a:buNone/>
            </a:pPr>
            <a:endParaRPr lang="en-US" altLang="zh-CN"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图片 5" descr="截屏2025-07-15 11.23.56"/>
          <p:cNvPicPr>
            <a:picLocks noChangeAspect="1"/>
          </p:cNvPicPr>
          <p:nvPr/>
        </p:nvPicPr>
        <p:blipFill>
          <a:blip r:embed="rId3"/>
          <a:stretch>
            <a:fillRect/>
          </a:stretch>
        </p:blipFill>
        <p:spPr>
          <a:xfrm>
            <a:off x="1684655" y="2586355"/>
            <a:ext cx="3848100" cy="6604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文本框 6"/>
          <p:cNvSpPr txBox="1"/>
          <p:nvPr/>
        </p:nvSpPr>
        <p:spPr>
          <a:xfrm>
            <a:off x="1025525" y="1952625"/>
            <a:ext cx="7559675" cy="429895"/>
          </a:xfrm>
          <a:prstGeom prst="rect">
            <a:avLst/>
          </a:prstGeom>
          <a:noFill/>
        </p:spPr>
        <p:txBody>
          <a:bodyPr wrap="square" rtlCol="0" anchor="t">
            <a:spAutoFit/>
          </a:bodyPr>
          <a:lstStyle/>
          <a:p>
            <a:pPr>
              <a:lnSpc>
                <a:spcPct val="100000"/>
              </a:lnSpc>
              <a:spcBef>
                <a:spcPts val="1400"/>
              </a:spcBef>
            </a:pPr>
            <a:r>
              <a:rPr lang="en-US" altLang="zh-CN" sz="2200">
                <a:solidFill>
                  <a:schemeClr val="accent3">
                    <a:lumMod val="25000"/>
                  </a:schemeClr>
                </a:solidFill>
                <a:latin typeface="Abadi" panose="020B0604020104020204" pitchFamily="34" charset="0"/>
                <a:sym typeface="+mn-ea"/>
              </a:rPr>
              <a:t>Average F9v1.1 Booster Payload Mass = 2928.4KG</a:t>
            </a:r>
          </a:p>
        </p:txBody>
      </p:sp>
      <p:pic>
        <p:nvPicPr>
          <p:cNvPr id="8" name="图片 7" descr="截屏2025-07-15 11.25.00"/>
          <p:cNvPicPr>
            <a:picLocks noChangeAspect="1"/>
          </p:cNvPicPr>
          <p:nvPr/>
        </p:nvPicPr>
        <p:blipFill>
          <a:blip r:embed="rId3"/>
          <a:stretch>
            <a:fillRect/>
          </a:stretch>
        </p:blipFill>
        <p:spPr>
          <a:xfrm>
            <a:off x="1749425" y="2812415"/>
            <a:ext cx="5486400" cy="7112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文本框 1"/>
          <p:cNvSpPr txBox="1"/>
          <p:nvPr/>
        </p:nvSpPr>
        <p:spPr>
          <a:xfrm>
            <a:off x="965200" y="2023110"/>
            <a:ext cx="10515600" cy="829945"/>
          </a:xfrm>
          <a:prstGeom prst="rect">
            <a:avLst/>
          </a:prstGeom>
        </p:spPr>
        <p:txBody>
          <a:bodyPr wrap="square">
            <a:spAutoFit/>
          </a:bodyPr>
          <a:lstStyle/>
          <a:p>
            <a:endParaRPr lang="en-US" altLang="zh-CN" sz="1600"/>
          </a:p>
          <a:p>
            <a:r>
              <a:rPr lang="en-US" altLang="zh-CN" sz="1600"/>
              <a:t>This query fetches all data columns and the earliest launch date (MIN(Date)) from the SPACEXTABLE where Landing_Outcome starts with 'Success', pinpointing the first successful landing in the dataset.</a:t>
            </a:r>
          </a:p>
        </p:txBody>
      </p:sp>
      <p:sp>
        <p:nvSpPr>
          <p:cNvPr id="6" name="文本框 5"/>
          <p:cNvSpPr txBox="1"/>
          <p:nvPr/>
        </p:nvSpPr>
        <p:spPr>
          <a:xfrm>
            <a:off x="1010285" y="3429000"/>
            <a:ext cx="7183120" cy="337185"/>
          </a:xfrm>
          <a:prstGeom prst="rect">
            <a:avLst/>
          </a:prstGeom>
        </p:spPr>
        <p:txBody>
          <a:bodyPr wrap="square">
            <a:spAutoFit/>
          </a:bodyPr>
          <a:lstStyle/>
          <a:p>
            <a:r>
              <a:rPr lang="en-US" altLang="zh-CN" sz="1600"/>
              <a:t>Earliest Ground Pad Landing Success Date: 12-22-2015</a:t>
            </a:r>
          </a:p>
        </p:txBody>
      </p:sp>
      <p:pic>
        <p:nvPicPr>
          <p:cNvPr id="7" name="图片 6" descr="截屏2025-07-15 11.25.17"/>
          <p:cNvPicPr>
            <a:picLocks noChangeAspect="1"/>
          </p:cNvPicPr>
          <p:nvPr/>
        </p:nvPicPr>
        <p:blipFill>
          <a:blip r:embed="rId3"/>
          <a:stretch>
            <a:fillRect/>
          </a:stretch>
        </p:blipFill>
        <p:spPr>
          <a:xfrm>
            <a:off x="2099310" y="4105275"/>
            <a:ext cx="7633970" cy="13138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文本框 1"/>
          <p:cNvSpPr txBox="1"/>
          <p:nvPr/>
        </p:nvSpPr>
        <p:spPr>
          <a:xfrm>
            <a:off x="988695" y="2004060"/>
            <a:ext cx="8399780" cy="1076325"/>
          </a:xfrm>
          <a:prstGeom prst="rect">
            <a:avLst/>
          </a:prstGeom>
        </p:spPr>
        <p:txBody>
          <a:bodyPr wrap="square">
            <a:spAutoFit/>
          </a:bodyPr>
          <a:lstStyle/>
          <a:p>
            <a:endParaRPr lang="en-US" altLang="zh-CN" sz="1600"/>
          </a:p>
          <a:p>
            <a:r>
              <a:rPr lang="en-US" altLang="zh-CN" sz="1600"/>
              <a:t>This SQL query identifies which booster versions successfully landed on drone ships while carrying medium-weight payloads (4000-6000 kg), revealing the most reliable hardware for this mission profile.</a:t>
            </a:r>
          </a:p>
        </p:txBody>
      </p:sp>
      <p:sp>
        <p:nvSpPr>
          <p:cNvPr id="3" name="文本框 2"/>
          <p:cNvSpPr txBox="1"/>
          <p:nvPr/>
        </p:nvSpPr>
        <p:spPr>
          <a:xfrm>
            <a:off x="1091565" y="3939857"/>
            <a:ext cx="5080000" cy="1322070"/>
          </a:xfrm>
          <a:prstGeom prst="rect">
            <a:avLst/>
          </a:prstGeom>
        </p:spPr>
        <p:txBody>
          <a:bodyPr>
            <a:spAutoFit/>
          </a:bodyPr>
          <a:lstStyle/>
          <a:p>
            <a:r>
              <a:rPr lang="en-US" altLang="zh-CN" sz="1600"/>
              <a:t>Payloads that matched criteria: </a:t>
            </a:r>
          </a:p>
          <a:p>
            <a:r>
              <a:rPr lang="en-US" altLang="zh-CN" sz="1600"/>
              <a:t>• JCSAT-14 </a:t>
            </a:r>
          </a:p>
          <a:p>
            <a:r>
              <a:rPr lang="en-US" altLang="zh-CN" sz="1600"/>
              <a:t>• JCSAT-16 </a:t>
            </a:r>
          </a:p>
          <a:p>
            <a:r>
              <a:rPr lang="en-US" altLang="zh-CN" sz="1600"/>
              <a:t>• SES-10 </a:t>
            </a:r>
          </a:p>
          <a:p>
            <a:r>
              <a:rPr lang="en-US" altLang="zh-CN" sz="1600"/>
              <a:t>• SES-11 / EchoStar105</a:t>
            </a:r>
          </a:p>
        </p:txBody>
      </p:sp>
      <p:pic>
        <p:nvPicPr>
          <p:cNvPr id="6" name="图片 5" descr="截屏2025-07-15 11.25.48"/>
          <p:cNvPicPr>
            <a:picLocks noChangeAspect="1"/>
          </p:cNvPicPr>
          <p:nvPr/>
        </p:nvPicPr>
        <p:blipFill>
          <a:blip r:embed="rId3"/>
          <a:stretch>
            <a:fillRect/>
          </a:stretch>
        </p:blipFill>
        <p:spPr>
          <a:xfrm>
            <a:off x="5930900" y="3776345"/>
            <a:ext cx="4127500" cy="1320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850" y="1939925"/>
            <a:ext cx="8220075" cy="4022090"/>
          </a:xfrm>
          <a:prstGeom prst="rect">
            <a:avLst/>
          </a:prstGeom>
        </p:spPr>
        <p:txBody>
          <a:bodyPr lIns="91440" tIns="45720" rIns="91440" bIns="45720" anchor="t">
            <a:normAutofit fontScale="25000"/>
          </a:bodyPr>
          <a:lstStyle>
            <a:lvl1pPr marL="228600" indent="-228600" algn="l" defTabSz="914400" rtl="0" eaLnBrk="1" latinLnBrk="0" hangingPunct="1">
              <a:lnSpc>
                <a:spcPct val="90000"/>
              </a:lnSpc>
              <a:spcBef>
                <a:spcPts val="1000"/>
              </a:spcBef>
              <a:buFont typeface="Arial" panose="020B060402020209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a:lstStyle>
          <a:p>
            <a:pPr>
              <a:lnSpc>
                <a:spcPct val="100000"/>
              </a:lnSpc>
              <a:spcBef>
                <a:spcPts val="1400"/>
              </a:spcBef>
            </a:pPr>
            <a:r>
              <a:rPr lang="en-US" sz="56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altLang="zh-CN" sz="5600" dirty="0">
                <a:solidFill>
                  <a:schemeClr val="accent3">
                    <a:lumMod val="25000"/>
                  </a:schemeClr>
                </a:solidFill>
                <a:latin typeface="Abadi" panose="020B0604020104020204" pitchFamily="34" charset="0"/>
              </a:rPr>
              <a:t>a data-driven approach. Data was collected via SpaceX API and web scraping, then processed to create landing outcome variables. Exploratory analysis using SQL and visualizations revealed key patterns. Interactive Folium maps and Plotly dashboards highlighted relationships between launch sites, payloads, and success rates. Four machine learning models were tested, with Decision Trees achieving 94.4% accuracy in predicting outcomes. The study identified payload range (2000-6000kg) and equatorial launch sites as critical success factors, providing actionable insights for optimizing future SpaceX missions. </a:t>
            </a:r>
          </a:p>
          <a:p>
            <a:pPr>
              <a:lnSpc>
                <a:spcPct val="100000"/>
              </a:lnSpc>
              <a:spcBef>
                <a:spcPts val="1400"/>
              </a:spcBef>
            </a:pPr>
            <a:r>
              <a:rPr lang="en-US" sz="56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altLang="zh-CN" sz="5600" dirty="0">
                <a:solidFill>
                  <a:schemeClr val="accent3">
                    <a:lumMod val="25000"/>
                  </a:schemeClr>
                </a:solidFill>
                <a:latin typeface="Abadi" panose="020B0604020104020204" pitchFamily="34" charset="0"/>
              </a:rPr>
              <a:t>SpaceX's launch success rates improved significantly over time, with equatorial launch sites proving most fuel-efficient. Coastal locations minimized collateral risks, while heavier payloads showed higher success rates. Certain orbit types demonstrated better performance, and Decision Tree modeling effectively predicted outcomes (94.4% accuracy). These findings optimize future missions for cost-efficiency and reliability. </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文本框 1"/>
          <p:cNvSpPr txBox="1"/>
          <p:nvPr/>
        </p:nvSpPr>
        <p:spPr>
          <a:xfrm>
            <a:off x="906145" y="2025650"/>
            <a:ext cx="10552430" cy="829945"/>
          </a:xfrm>
          <a:prstGeom prst="rect">
            <a:avLst/>
          </a:prstGeom>
        </p:spPr>
        <p:txBody>
          <a:bodyPr wrap="square">
            <a:spAutoFit/>
          </a:bodyPr>
          <a:lstStyle/>
          <a:p>
            <a:endParaRPr lang="en-US" altLang="zh-CN" sz="1600"/>
          </a:p>
          <a:p>
            <a:r>
              <a:rPr lang="en-US" altLang="zh-CN" sz="1600"/>
              <a:t>This SQL query calculates the frequency of each distinct mission outcome in the SPACEXTABLE, generating a breakdown of successful versus failed missions to evaluate SpaceX's overall launch reliability.</a:t>
            </a:r>
          </a:p>
        </p:txBody>
      </p:sp>
      <p:sp>
        <p:nvSpPr>
          <p:cNvPr id="6" name="文本框 5"/>
          <p:cNvSpPr txBox="1"/>
          <p:nvPr/>
        </p:nvSpPr>
        <p:spPr>
          <a:xfrm>
            <a:off x="1016000" y="3429317"/>
            <a:ext cx="5080000" cy="1076325"/>
          </a:xfrm>
          <a:prstGeom prst="rect">
            <a:avLst/>
          </a:prstGeom>
        </p:spPr>
        <p:txBody>
          <a:bodyPr>
            <a:spAutoFit/>
          </a:bodyPr>
          <a:lstStyle/>
          <a:p>
            <a:r>
              <a:rPr lang="en-US" altLang="zh-CN" sz="1600"/>
              <a:t>Total Success Counts: </a:t>
            </a:r>
          </a:p>
          <a:p>
            <a:r>
              <a:rPr lang="en-US" altLang="zh-CN" sz="1600"/>
              <a:t>• 99 Successes </a:t>
            </a:r>
          </a:p>
          <a:p>
            <a:r>
              <a:rPr lang="en-US" altLang="zh-CN" sz="1600"/>
              <a:t>• 1 Success with payload status unclear </a:t>
            </a:r>
          </a:p>
          <a:p>
            <a:r>
              <a:rPr lang="en-US" altLang="zh-CN" sz="1600"/>
              <a:t>• 1 Failure</a:t>
            </a:r>
          </a:p>
        </p:txBody>
      </p:sp>
      <p:pic>
        <p:nvPicPr>
          <p:cNvPr id="7" name="图片 6" descr="截屏2025-07-15 11.26.07"/>
          <p:cNvPicPr>
            <a:picLocks noChangeAspect="1"/>
          </p:cNvPicPr>
          <p:nvPr/>
        </p:nvPicPr>
        <p:blipFill>
          <a:blip r:embed="rId3"/>
          <a:stretch>
            <a:fillRect/>
          </a:stretch>
        </p:blipFill>
        <p:spPr>
          <a:xfrm>
            <a:off x="5200015" y="3303905"/>
            <a:ext cx="5939790" cy="15170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文本框 1"/>
          <p:cNvSpPr txBox="1"/>
          <p:nvPr/>
        </p:nvSpPr>
        <p:spPr>
          <a:xfrm>
            <a:off x="906145" y="1652270"/>
            <a:ext cx="9947910" cy="829945"/>
          </a:xfrm>
          <a:prstGeom prst="rect">
            <a:avLst/>
          </a:prstGeom>
        </p:spPr>
        <p:txBody>
          <a:bodyPr wrap="square">
            <a:spAutoFit/>
          </a:bodyPr>
          <a:lstStyle/>
          <a:p>
            <a:endParaRPr lang="en-US" altLang="zh-CN" sz="1600"/>
          </a:p>
          <a:p>
            <a:r>
              <a:rPr lang="en-US" altLang="zh-CN" sz="1600"/>
              <a:t>This SQL query finds which booster version carried the heaviest payload by selecting all records with the maximum PAYLOAD_MASS__KG_ value in the dataset.</a:t>
            </a:r>
          </a:p>
        </p:txBody>
      </p:sp>
      <p:sp>
        <p:nvSpPr>
          <p:cNvPr id="6" name="文本框 5"/>
          <p:cNvSpPr txBox="1"/>
          <p:nvPr/>
        </p:nvSpPr>
        <p:spPr>
          <a:xfrm>
            <a:off x="999490" y="3207067"/>
            <a:ext cx="5080000" cy="3538220"/>
          </a:xfrm>
          <a:prstGeom prst="rect">
            <a:avLst/>
          </a:prstGeom>
        </p:spPr>
        <p:txBody>
          <a:bodyPr>
            <a:spAutoFit/>
          </a:bodyPr>
          <a:lstStyle/>
          <a:p>
            <a:r>
              <a:rPr lang="en-US" altLang="zh-CN" sz="1600"/>
              <a:t>Max Payload Boosters: </a:t>
            </a:r>
          </a:p>
          <a:p>
            <a:r>
              <a:rPr lang="en-US" altLang="zh-CN" sz="1600"/>
              <a:t>• F9 B5 </a:t>
            </a:r>
          </a:p>
          <a:p>
            <a:r>
              <a:rPr lang="en-US" altLang="zh-CN" sz="1600"/>
              <a:t>o B1048.4 </a:t>
            </a:r>
          </a:p>
          <a:p>
            <a:r>
              <a:rPr lang="en-US" altLang="zh-CN" sz="1600"/>
              <a:t>o B1048.5 </a:t>
            </a:r>
          </a:p>
          <a:p>
            <a:r>
              <a:rPr lang="en-US" altLang="zh-CN" sz="1600"/>
              <a:t>o B1049.4 </a:t>
            </a:r>
          </a:p>
          <a:p>
            <a:r>
              <a:rPr lang="en-US" altLang="zh-CN" sz="1600"/>
              <a:t>o B1049.5 </a:t>
            </a:r>
          </a:p>
          <a:p>
            <a:r>
              <a:rPr lang="en-US" altLang="zh-CN" sz="1600"/>
              <a:t>o B1049.7 </a:t>
            </a:r>
          </a:p>
          <a:p>
            <a:r>
              <a:rPr lang="en-US" altLang="zh-CN" sz="1600"/>
              <a:t>o B1051.3 </a:t>
            </a:r>
          </a:p>
          <a:p>
            <a:r>
              <a:rPr lang="en-US" altLang="zh-CN" sz="1600"/>
              <a:t>o B1051.4 </a:t>
            </a:r>
          </a:p>
          <a:p>
            <a:r>
              <a:rPr lang="en-US" altLang="zh-CN" sz="1600"/>
              <a:t>o B1051.6 </a:t>
            </a:r>
          </a:p>
          <a:p>
            <a:r>
              <a:rPr lang="en-US" altLang="zh-CN" sz="1600"/>
              <a:t>o B1056.4 </a:t>
            </a:r>
          </a:p>
          <a:p>
            <a:r>
              <a:rPr lang="en-US" altLang="zh-CN" sz="1600"/>
              <a:t>o B1058.3 </a:t>
            </a:r>
          </a:p>
          <a:p>
            <a:r>
              <a:rPr lang="en-US" altLang="zh-CN" sz="1600"/>
              <a:t>o B1060.2 </a:t>
            </a:r>
          </a:p>
          <a:p>
            <a:r>
              <a:rPr lang="en-US" altLang="zh-CN" sz="1600"/>
              <a:t>o B1060.3</a:t>
            </a:r>
          </a:p>
        </p:txBody>
      </p:sp>
      <p:pic>
        <p:nvPicPr>
          <p:cNvPr id="7" name="图片 6" descr="截屏2025-07-15 11.26.29"/>
          <p:cNvPicPr>
            <a:picLocks noChangeAspect="1"/>
          </p:cNvPicPr>
          <p:nvPr/>
        </p:nvPicPr>
        <p:blipFill>
          <a:blip r:embed="rId3"/>
          <a:stretch>
            <a:fillRect/>
          </a:stretch>
        </p:blipFill>
        <p:spPr>
          <a:xfrm>
            <a:off x="5223510" y="2896235"/>
            <a:ext cx="5079365" cy="28638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文本框 1"/>
          <p:cNvSpPr txBox="1"/>
          <p:nvPr/>
        </p:nvSpPr>
        <p:spPr>
          <a:xfrm>
            <a:off x="770255" y="2191385"/>
            <a:ext cx="10728325" cy="829945"/>
          </a:xfrm>
          <a:prstGeom prst="rect">
            <a:avLst/>
          </a:prstGeom>
        </p:spPr>
        <p:txBody>
          <a:bodyPr wrap="square">
            <a:spAutoFit/>
          </a:bodyPr>
          <a:lstStyle/>
          <a:p>
            <a:endParaRPr lang="en-US" altLang="zh-CN" sz="1600"/>
          </a:p>
          <a:p>
            <a:r>
              <a:rPr lang="en-US" altLang="zh-CN" sz="1600"/>
              <a:t>This SQL query extracts the month, landing result, booster model, and launch location for all failed drone ship landings during 2015, enabling analysis of recurring failure factors in that mission type throughout the year.</a:t>
            </a:r>
          </a:p>
        </p:txBody>
      </p:sp>
      <p:pic>
        <p:nvPicPr>
          <p:cNvPr id="6" name="图片 5" descr="截屏2025-07-15 11.26.45"/>
          <p:cNvPicPr>
            <a:picLocks noChangeAspect="1"/>
          </p:cNvPicPr>
          <p:nvPr/>
        </p:nvPicPr>
        <p:blipFill>
          <a:blip r:embed="rId3"/>
          <a:stretch>
            <a:fillRect/>
          </a:stretch>
        </p:blipFill>
        <p:spPr>
          <a:xfrm>
            <a:off x="2297430" y="3429000"/>
            <a:ext cx="7306310" cy="14357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图片 6" descr="截屏2025-07-15 11.27.11"/>
          <p:cNvPicPr>
            <a:picLocks noChangeAspect="1"/>
          </p:cNvPicPr>
          <p:nvPr/>
        </p:nvPicPr>
        <p:blipFill>
          <a:blip r:embed="rId3"/>
          <a:stretch>
            <a:fillRect/>
          </a:stretch>
        </p:blipFill>
        <p:spPr>
          <a:xfrm>
            <a:off x="2614930" y="2372995"/>
            <a:ext cx="5641340" cy="24161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All launch sites on a map</a:t>
            </a:r>
          </a:p>
        </p:txBody>
      </p:sp>
      <p:pic>
        <p:nvPicPr>
          <p:cNvPr id="4" name="图片 3" descr="截屏2025-07-15 11.19.16"/>
          <p:cNvPicPr>
            <a:picLocks noChangeAspect="1"/>
          </p:cNvPicPr>
          <p:nvPr/>
        </p:nvPicPr>
        <p:blipFill>
          <a:blip r:embed="rId3"/>
          <a:stretch>
            <a:fillRect/>
          </a:stretch>
        </p:blipFill>
        <p:spPr>
          <a:xfrm>
            <a:off x="7269480" y="2551430"/>
            <a:ext cx="3823970" cy="2154555"/>
          </a:xfrm>
          <a:prstGeom prst="rect">
            <a:avLst/>
          </a:prstGeom>
        </p:spPr>
      </p:pic>
      <p:sp>
        <p:nvSpPr>
          <p:cNvPr id="6" name="文本框 5"/>
          <p:cNvSpPr txBox="1"/>
          <p:nvPr/>
        </p:nvSpPr>
        <p:spPr>
          <a:xfrm>
            <a:off x="917575" y="2479675"/>
            <a:ext cx="5532755" cy="1814830"/>
          </a:xfrm>
          <a:prstGeom prst="rect">
            <a:avLst/>
          </a:prstGeom>
        </p:spPr>
        <p:txBody>
          <a:bodyPr wrap="square">
            <a:spAutoFit/>
          </a:bodyPr>
          <a:lstStyle/>
          <a:p>
            <a:pPr marL="0" indent="0"/>
            <a:r>
              <a:rPr lang="en-US" altLang="zh-CN" sz="1600" b="0" i="0">
                <a:solidFill>
                  <a:srgbClr val="404040"/>
                </a:solidFill>
                <a:latin typeface="quote-cjk-patch"/>
                <a:ea typeface="quote-cjk-patch"/>
              </a:rPr>
              <a:t>The map visualizes SpaceX's U.S. launch sites with labeled markers: VAFB SLC-4E in California (West Coast) and KSC LC-39A/CCAFS SLC-40 in Florida (East Coast), demonstrating strategic geographic distribution that enables both polar and equatorial orbit missions while optimizing orbital access flexibility and mission planning efficiency.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Success and failed launches for each site</a:t>
            </a:r>
          </a:p>
        </p:txBody>
      </p:sp>
      <p:pic>
        <p:nvPicPr>
          <p:cNvPr id="2" name="图片 1" descr="截屏2025-07-15 11.20.47"/>
          <p:cNvPicPr>
            <a:picLocks noChangeAspect="1"/>
          </p:cNvPicPr>
          <p:nvPr/>
        </p:nvPicPr>
        <p:blipFill>
          <a:blip r:embed="rId3"/>
          <a:stretch>
            <a:fillRect/>
          </a:stretch>
        </p:blipFill>
        <p:spPr>
          <a:xfrm>
            <a:off x="7999730" y="2286635"/>
            <a:ext cx="2981960" cy="2285365"/>
          </a:xfrm>
          <a:prstGeom prst="rect">
            <a:avLst/>
          </a:prstGeom>
        </p:spPr>
      </p:pic>
      <p:sp>
        <p:nvSpPr>
          <p:cNvPr id="4" name="文本框 3"/>
          <p:cNvSpPr txBox="1"/>
          <p:nvPr/>
        </p:nvSpPr>
        <p:spPr>
          <a:xfrm>
            <a:off x="1265555" y="2245360"/>
            <a:ext cx="6102350" cy="2061210"/>
          </a:xfrm>
          <a:prstGeom prst="rect">
            <a:avLst/>
          </a:prstGeom>
        </p:spPr>
        <p:txBody>
          <a:bodyPr wrap="square">
            <a:spAutoFit/>
          </a:bodyPr>
          <a:lstStyle/>
          <a:p>
            <a:pPr marL="0" indent="0"/>
            <a:r>
              <a:rPr lang="en-US" altLang="zh-CN" sz="1600" b="0" i="0">
                <a:solidFill>
                  <a:srgbClr val="404040"/>
                </a:solidFill>
                <a:latin typeface="quote-cjk-patch"/>
                <a:ea typeface="quote-cjk-patch"/>
              </a:rPr>
              <a:t>The initial map employs clustered circle markers to visualize launch frequency, clearly demonstrating Florida's CCAFS and KSC facilities managed substantially higher mission volumes than California's VAFB. The subsequent map conducts proximity analysis for VAFB SLC-4E, plotting surrounding infrastructure like transport routes and structures to evaluate operational safety and logistical considerations through geospatial relationships.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Distances between launch site and its proximities</a:t>
            </a:r>
          </a:p>
        </p:txBody>
      </p:sp>
      <p:pic>
        <p:nvPicPr>
          <p:cNvPr id="2" name="图片 1" descr="截屏2025-07-15 11.22.08"/>
          <p:cNvPicPr>
            <a:picLocks noChangeAspect="1"/>
          </p:cNvPicPr>
          <p:nvPr/>
        </p:nvPicPr>
        <p:blipFill>
          <a:blip r:embed="rId3"/>
          <a:stretch>
            <a:fillRect/>
          </a:stretch>
        </p:blipFill>
        <p:spPr>
          <a:xfrm>
            <a:off x="7590155" y="2521585"/>
            <a:ext cx="3543300" cy="2489200"/>
          </a:xfrm>
          <a:prstGeom prst="rect">
            <a:avLst/>
          </a:prstGeom>
        </p:spPr>
      </p:pic>
      <p:sp>
        <p:nvSpPr>
          <p:cNvPr id="4" name="文本框 3"/>
          <p:cNvSpPr txBox="1"/>
          <p:nvPr/>
        </p:nvSpPr>
        <p:spPr>
          <a:xfrm>
            <a:off x="534035" y="2521585"/>
            <a:ext cx="6358255" cy="1814830"/>
          </a:xfrm>
          <a:prstGeom prst="rect">
            <a:avLst/>
          </a:prstGeom>
        </p:spPr>
        <p:txBody>
          <a:bodyPr wrap="square">
            <a:spAutoFit/>
          </a:bodyPr>
          <a:lstStyle/>
          <a:p>
            <a:pPr marL="0" indent="0"/>
            <a:r>
              <a:rPr lang="en-US" altLang="zh-CN" sz="1600" b="0" i="0">
                <a:solidFill>
                  <a:srgbClr val="404040"/>
                </a:solidFill>
                <a:latin typeface="quote-cjk-patch"/>
                <a:ea typeface="quote-cjk-patch"/>
              </a:rPr>
              <a:t>This map precisely measures and displays distances between CCAFS SLC-40 and surrounding geographic features - including shorelines and populated areas - verifying its safety buffer zones. The spatial analysis validates the launch site's strategic placement, demonstrating how its isolation minimizes risks to both environment and nearby infrastructure while meeting operational requirements.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sym typeface="+mn-ea"/>
              </a:rPr>
              <a:t>Total Success Launches by Site</a:t>
            </a:r>
            <a:endParaRPr lang="en-US" dirty="0">
              <a:solidFill>
                <a:srgbClr val="0B49CB"/>
              </a:solidFill>
              <a:latin typeface="Abadi"/>
            </a:endParaRPr>
          </a:p>
        </p:txBody>
      </p:sp>
      <p:pic>
        <p:nvPicPr>
          <p:cNvPr id="2" name="图片 1" descr="截屏2025-07-15 11.31.52"/>
          <p:cNvPicPr>
            <a:picLocks noChangeAspect="1"/>
          </p:cNvPicPr>
          <p:nvPr/>
        </p:nvPicPr>
        <p:blipFill>
          <a:blip r:embed="rId3"/>
          <a:stretch>
            <a:fillRect/>
          </a:stretch>
        </p:blipFill>
        <p:spPr>
          <a:xfrm>
            <a:off x="6980555" y="2186940"/>
            <a:ext cx="4025900" cy="1917700"/>
          </a:xfrm>
          <a:prstGeom prst="rect">
            <a:avLst/>
          </a:prstGeom>
        </p:spPr>
      </p:pic>
      <p:sp>
        <p:nvSpPr>
          <p:cNvPr id="4" name="文本框 3"/>
          <p:cNvSpPr txBox="1"/>
          <p:nvPr/>
        </p:nvSpPr>
        <p:spPr>
          <a:xfrm>
            <a:off x="770255" y="2289810"/>
            <a:ext cx="5749925" cy="1568450"/>
          </a:xfrm>
          <a:prstGeom prst="rect">
            <a:avLst/>
          </a:prstGeom>
        </p:spPr>
        <p:txBody>
          <a:bodyPr wrap="square">
            <a:spAutoFit/>
          </a:bodyPr>
          <a:lstStyle/>
          <a:p>
            <a:pPr marL="0" indent="0"/>
            <a:r>
              <a:rPr lang="en-US" altLang="zh-CN" sz="1600" b="0" i="0">
                <a:solidFill>
                  <a:srgbClr val="404040"/>
                </a:solidFill>
                <a:latin typeface="quote-cjk-patch"/>
                <a:ea typeface="quote-cjk-patch"/>
              </a:rPr>
              <a:t>The pie chart demonstrates KSC LC-39A's operational dominance with a 40% success rate contribution, while the remaining success distribution among CCAFS LC-40, VAFB SLC-4E, and CCAFS SLC-40 reveals concentrated reliability at select facilities despite multiple active launch sites.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850" y="2061210"/>
            <a:ext cx="8798560" cy="3897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a:lstStyle>
          <a:p>
            <a:pPr>
              <a:spcBef>
                <a:spcPts val="1400"/>
              </a:spcBef>
            </a:pPr>
            <a:r>
              <a:rPr lang="en-US" sz="1400" dirty="0">
                <a:solidFill>
                  <a:schemeClr val="accent3">
                    <a:lumMod val="25000"/>
                  </a:schemeClr>
                </a:solidFill>
                <a:latin typeface="Abadi" panose="020B0604020104020204" pitchFamily="34" charset="0"/>
              </a:rPr>
              <a:t>Background</a:t>
            </a:r>
          </a:p>
          <a:p>
            <a:pPr marL="0" indent="0">
              <a:spcBef>
                <a:spcPts val="1400"/>
              </a:spcBef>
              <a:buNone/>
            </a:pPr>
            <a:r>
              <a:rPr lang="en-US" altLang="zh-CN" sz="1400" dirty="0">
                <a:solidFill>
                  <a:schemeClr val="accent3">
                    <a:lumMod val="25000"/>
                  </a:schemeClr>
                </a:solidFill>
                <a:latin typeface="Abadi" panose="020B0604020104020204" pitchFamily="34" charset="0"/>
              </a:rPr>
              <a:t>Founded in 2002 by Elon Musk, SpaceX revolutionized space travel through reusable Falcon 9 rockets, slashing launch costs by 55% (from $150M to $67M). By analyzing landing success factors—like payload mass and launch location—this research aims to boost reliability, further reducing costs and advancing Musk’s vision of affordable space exploration.</a:t>
            </a:r>
          </a:p>
          <a:p>
            <a:pPr>
              <a:spcBef>
                <a:spcPts val="1400"/>
              </a:spcBef>
            </a:pPr>
            <a:r>
              <a:rPr lang="en-US" sz="1400" dirty="0">
                <a:solidFill>
                  <a:schemeClr val="accent3">
                    <a:lumMod val="25000"/>
                  </a:schemeClr>
                </a:solidFill>
                <a:latin typeface="Abadi" panose="020B0604020104020204" pitchFamily="34" charset="0"/>
              </a:rPr>
              <a:t>Problems</a:t>
            </a:r>
          </a:p>
          <a:p>
            <a:pPr marL="0" indent="0">
              <a:spcBef>
                <a:spcPts val="1400"/>
              </a:spcBef>
              <a:buNone/>
            </a:pPr>
            <a:r>
              <a:rPr lang="en-US" altLang="zh-CN" sz="1400" dirty="0">
                <a:solidFill>
                  <a:schemeClr val="accent3">
                    <a:lumMod val="25000"/>
                  </a:schemeClr>
                </a:solidFill>
                <a:latin typeface="Abadi" panose="020B0604020104020204" pitchFamily="34" charset="0"/>
              </a:rPr>
              <a:t>Has there been a measurable improvement in Falcon 9 launch success rates throughout its operational history?</a:t>
            </a:r>
          </a:p>
          <a:p>
            <a:pPr marL="0" indent="0">
              <a:spcBef>
                <a:spcPts val="1400"/>
              </a:spcBef>
              <a:buNone/>
            </a:pPr>
            <a:r>
              <a:rPr lang="en-US" altLang="zh-CN" sz="1400" dirty="0">
                <a:solidFill>
                  <a:schemeClr val="accent3">
                    <a:lumMod val="25000"/>
                  </a:schemeClr>
                </a:solidFill>
                <a:latin typeface="Abadi" panose="020B0604020104020204" pitchFamily="34" charset="0"/>
              </a:rPr>
              <a:t>Success Determinants: Which operational and environmental factors most significantly influence landing success outcomes?</a:t>
            </a:r>
          </a:p>
          <a:p>
            <a:pPr marL="0" indent="0">
              <a:spcBef>
                <a:spcPts val="1400"/>
              </a:spcBef>
              <a:buNone/>
            </a:pPr>
            <a:r>
              <a:rPr lang="en-US" altLang="zh-CN" sz="1400" dirty="0">
                <a:solidFill>
                  <a:schemeClr val="accent3">
                    <a:lumMod val="25000"/>
                  </a:schemeClr>
                </a:solidFill>
                <a:latin typeface="Abadi" panose="020B0604020104020204" pitchFamily="34" charset="0"/>
              </a:rPr>
              <a:t>Prediction Methods: Which machine learning models demonstrate the highest accuracy in forecasting successful landings?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Total launches for site KSC LC-39A</a:t>
            </a:r>
          </a:p>
        </p:txBody>
      </p:sp>
      <p:pic>
        <p:nvPicPr>
          <p:cNvPr id="2" name="图片 1" descr="截屏2025-07-15 11.35.26"/>
          <p:cNvPicPr>
            <a:picLocks noChangeAspect="1"/>
          </p:cNvPicPr>
          <p:nvPr/>
        </p:nvPicPr>
        <p:blipFill>
          <a:blip r:embed="rId3"/>
          <a:stretch>
            <a:fillRect/>
          </a:stretch>
        </p:blipFill>
        <p:spPr>
          <a:xfrm>
            <a:off x="7028815" y="2699385"/>
            <a:ext cx="3962400" cy="1714500"/>
          </a:xfrm>
          <a:prstGeom prst="rect">
            <a:avLst/>
          </a:prstGeom>
        </p:spPr>
      </p:pic>
      <p:sp>
        <p:nvSpPr>
          <p:cNvPr id="4" name="文本框 3"/>
          <p:cNvSpPr txBox="1"/>
          <p:nvPr/>
        </p:nvSpPr>
        <p:spPr>
          <a:xfrm>
            <a:off x="885825" y="2699385"/>
            <a:ext cx="5640705" cy="1568450"/>
          </a:xfrm>
          <a:prstGeom prst="rect">
            <a:avLst/>
          </a:prstGeom>
        </p:spPr>
        <p:txBody>
          <a:bodyPr wrap="square">
            <a:spAutoFit/>
          </a:bodyPr>
          <a:lstStyle/>
          <a:p>
            <a:pPr marL="0" indent="0"/>
            <a:r>
              <a:rPr lang="en-US" altLang="zh-CN" sz="1600" b="0" i="0">
                <a:solidFill>
                  <a:srgbClr val="404040"/>
                </a:solidFill>
                <a:latin typeface="quote-cjk-patch"/>
                <a:ea typeface="quote-cjk-patch"/>
              </a:rPr>
              <a:t>KSC LC-39A demonstrates exceptional reliability with a 77% launch success rate, solidifying its status as SpaceX's premier launch facility. The modest 23% failure rate reflects both the site's operational expertise and advantageous geographic conditions for mission success.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Payload vs Launch Outcomes for All Sites</a:t>
            </a:r>
          </a:p>
        </p:txBody>
      </p:sp>
      <p:pic>
        <p:nvPicPr>
          <p:cNvPr id="2" name="图片 1" descr="截屏2025-07-15 11.36.05"/>
          <p:cNvPicPr>
            <a:picLocks noChangeAspect="1"/>
          </p:cNvPicPr>
          <p:nvPr/>
        </p:nvPicPr>
        <p:blipFill>
          <a:blip r:embed="rId3"/>
          <a:stretch>
            <a:fillRect/>
          </a:stretch>
        </p:blipFill>
        <p:spPr>
          <a:xfrm>
            <a:off x="6858000" y="2788920"/>
            <a:ext cx="4267200" cy="1968500"/>
          </a:xfrm>
          <a:prstGeom prst="rect">
            <a:avLst/>
          </a:prstGeom>
        </p:spPr>
      </p:pic>
      <p:sp>
        <p:nvSpPr>
          <p:cNvPr id="4" name="文本框 3"/>
          <p:cNvSpPr txBox="1"/>
          <p:nvPr/>
        </p:nvSpPr>
        <p:spPr>
          <a:xfrm>
            <a:off x="1016000" y="2472055"/>
            <a:ext cx="5080000" cy="2306955"/>
          </a:xfrm>
          <a:prstGeom prst="rect">
            <a:avLst/>
          </a:prstGeom>
        </p:spPr>
        <p:txBody>
          <a:bodyPr>
            <a:spAutoFit/>
          </a:bodyPr>
          <a:lstStyle/>
          <a:p>
            <a:pPr marL="0" indent="0">
              <a:spcBef>
                <a:spcPct val="0"/>
              </a:spcBef>
              <a:spcAft>
                <a:spcPct val="0"/>
              </a:spcAft>
              <a:buFont typeface="Arial" panose="020B0604020202090204"/>
              <a:buChar char="•"/>
            </a:pPr>
            <a:r>
              <a:rPr lang="en-US" altLang="zh-CN" sz="1600" b="0" i="0">
                <a:solidFill>
                  <a:srgbClr val="404040"/>
                </a:solidFill>
                <a:latin typeface="quote-cjk-patch"/>
                <a:ea typeface="quote-cjk-patch"/>
              </a:rPr>
              <a:t>Optimal Payload Range: Missions carrying 2000–6000 kgdemonstrate peak success rates, particularly when flown on FT, B4, and B5 boosters, confirming their reliability.</a:t>
            </a:r>
          </a:p>
          <a:p>
            <a:pPr marL="0" indent="0">
              <a:spcBef>
                <a:spcPct val="0"/>
              </a:spcBef>
              <a:spcAft>
                <a:spcPct val="0"/>
              </a:spcAft>
              <a:buFont typeface="Arial" panose="020B0604020202090204"/>
              <a:buChar char="•"/>
            </a:pPr>
            <a:endParaRPr lang="en-US" altLang="zh-CN" sz="1600" b="0" i="0">
              <a:solidFill>
                <a:srgbClr val="404040"/>
              </a:solidFill>
              <a:latin typeface="quote-cjk-patch"/>
              <a:ea typeface="quote-cjk-patch"/>
            </a:endParaRPr>
          </a:p>
          <a:p>
            <a:pPr marL="0" indent="0">
              <a:spcBef>
                <a:spcPct val="0"/>
              </a:spcBef>
              <a:spcAft>
                <a:spcPct val="0"/>
              </a:spcAft>
              <a:buFont typeface="Arial" panose="020B0604020202090204"/>
              <a:buChar char="•"/>
            </a:pPr>
            <a:r>
              <a:rPr lang="en-US" altLang="zh-CN" sz="1600" b="0" i="0">
                <a:solidFill>
                  <a:srgbClr val="404040"/>
                </a:solidFill>
                <a:latin typeface="quote-cjk-patch"/>
                <a:ea typeface="quote-cjk-patch"/>
              </a:rPr>
              <a:t>Booster Evolution: Older models (v1.0, v1.1) show higher failure rates, while newer iterations (FT/B5) prove significantly more dependable, reflecting SpaceX’s engineering advancements.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Decision Tree has the highest classification accuracy</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图片 1" descr="截屏2025-07-15 11.36.36"/>
          <p:cNvPicPr>
            <a:picLocks noChangeAspect="1"/>
          </p:cNvPicPr>
          <p:nvPr/>
        </p:nvPicPr>
        <p:blipFill>
          <a:blip r:embed="rId3"/>
          <a:stretch>
            <a:fillRect/>
          </a:stretch>
        </p:blipFill>
        <p:spPr>
          <a:xfrm>
            <a:off x="6772910" y="2241550"/>
            <a:ext cx="4051300" cy="23749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type="body" sz="half" idx="4294967295"/>
          </p:nvPr>
        </p:nvSpPr>
        <p:spPr>
          <a:xfrm>
            <a:off x="770255" y="2057400"/>
            <a:ext cx="7332345" cy="3811905"/>
          </a:xfrm>
          <a:prstGeom prst="rect">
            <a:avLst/>
          </a:prstGeom>
        </p:spPr>
        <p:txBody>
          <a:bodyPr>
            <a:normAutofit/>
          </a:body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Accurate Predictions: Correctly identified 12 successful landings and 3 failed landings with zero missed detections (no false negatives).</a:t>
            </a:r>
          </a:p>
          <a:p>
            <a:pPr>
              <a:lnSpc>
                <a:spcPct val="100000"/>
              </a:lnSpc>
              <a:spcBef>
                <a:spcPts val="1400"/>
              </a:spcBef>
            </a:pPr>
            <a:r>
              <a:rPr lang="en-US" altLang="zh-CN" sz="2200" dirty="0">
                <a:solidFill>
                  <a:schemeClr val="accent3">
                    <a:lumMod val="25000"/>
                  </a:schemeClr>
                </a:solidFill>
                <a:latin typeface="Abadi" panose="020B0604020104020204" pitchFamily="34" charset="0"/>
              </a:rPr>
              <a:t>Minor Errors: Generated 3 false positives (incorrectly predicting landings that failed).</a:t>
            </a:r>
          </a:p>
          <a:p>
            <a:pPr>
              <a:lnSpc>
                <a:spcPct val="100000"/>
              </a:lnSpc>
              <a:spcBef>
                <a:spcPts val="1400"/>
              </a:spcBef>
            </a:pPr>
            <a:r>
              <a:rPr lang="en-US" altLang="zh-CN" sz="2200" dirty="0">
                <a:solidFill>
                  <a:schemeClr val="accent3">
                    <a:lumMod val="25000"/>
                  </a:schemeClr>
                </a:solidFill>
                <a:latin typeface="Abadi" panose="020B0604020104020204" pitchFamily="34" charset="0"/>
              </a:rPr>
              <a:t>Key Strength: Demonstrates high recall (100%) and strong precision for landing success, proving exceptional reliability in validating viable landings.</a:t>
            </a:r>
            <a:r>
              <a:rPr lang="en-US" sz="2200" dirty="0">
                <a:solidFill>
                  <a:schemeClr val="accent3">
                    <a:lumMod val="25000"/>
                  </a:schemeClr>
                </a:solidFill>
                <a:latin typeface="Abadi" panose="020B0604020104020204" pitchFamily="34" charset="0"/>
              </a:rPr>
              <a:t> </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图片 1" descr="截屏2025-07-15 11.37.07"/>
          <p:cNvPicPr>
            <a:picLocks noChangeAspect="1"/>
          </p:cNvPicPr>
          <p:nvPr/>
        </p:nvPicPr>
        <p:blipFill>
          <a:blip r:embed="rId3"/>
          <a:stretch>
            <a:fillRect/>
          </a:stretch>
        </p:blipFill>
        <p:spPr>
          <a:xfrm>
            <a:off x="8248015" y="2240280"/>
            <a:ext cx="3390900" cy="27940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p:cNvSpPr>
            <a:spLocks noGrp="1"/>
          </p:cNvSpPr>
          <p:nvPr>
            <p:ph sz="half" idx="4294967295"/>
          </p:nvPr>
        </p:nvSpPr>
        <p:spPr>
          <a:xfrm>
            <a:off x="770255" y="1875155"/>
            <a:ext cx="9926320" cy="4351655"/>
          </a:xfrm>
          <a:prstGeom prst="rect">
            <a:avLst/>
          </a:prstGeom>
        </p:spPr>
        <p:txBody>
          <a:bodyPr>
            <a:normAutofit fontScale="70000"/>
          </a:bodyPr>
          <a:lstStyle/>
          <a:p>
            <a:pPr>
              <a:lnSpc>
                <a:spcPct val="100000"/>
              </a:lnSpc>
              <a:spcBef>
                <a:spcPts val="1400"/>
              </a:spcBef>
            </a:pPr>
            <a:r>
              <a:rPr lang="en-US" altLang="zh-CN" sz="2200">
                <a:solidFill>
                  <a:schemeClr val="accent3">
                    <a:lumMod val="25000"/>
                  </a:schemeClr>
                </a:solidFill>
                <a:latin typeface="Abadi" panose="020B0604020104020204" pitchFamily="34" charset="0"/>
              </a:rPr>
              <a:t>Integrated SpaceX API, Wikipedia scraping, and SQL databases to compile comprehensive launch records.</a:t>
            </a:r>
          </a:p>
          <a:p>
            <a:pPr>
              <a:lnSpc>
                <a:spcPct val="100000"/>
              </a:lnSpc>
              <a:spcBef>
                <a:spcPts val="1400"/>
              </a:spcBef>
            </a:pPr>
            <a:r>
              <a:rPr lang="en-US" altLang="zh-CN" sz="2200">
                <a:solidFill>
                  <a:schemeClr val="accent3">
                    <a:lumMod val="25000"/>
                  </a:schemeClr>
                </a:solidFill>
                <a:latin typeface="Abadi" panose="020B0604020104020204" pitchFamily="34" charset="0"/>
              </a:rPr>
              <a:t>Cleaned and merged multi-source datasets to ensure structured, analysis-ready inputs.</a:t>
            </a:r>
          </a:p>
          <a:p>
            <a:pPr>
              <a:lnSpc>
                <a:spcPct val="100000"/>
              </a:lnSpc>
              <a:spcBef>
                <a:spcPts val="1400"/>
              </a:spcBef>
            </a:pPr>
            <a:r>
              <a:rPr lang="en-US" altLang="zh-CN" sz="2200">
                <a:solidFill>
                  <a:schemeClr val="accent3">
                    <a:lumMod val="25000"/>
                  </a:schemeClr>
                </a:solidFill>
                <a:latin typeface="Abadi" panose="020B0604020104020204" pitchFamily="34" charset="0"/>
              </a:rPr>
              <a:t>2000–6000 kg range correlated with highest success rates.</a:t>
            </a:r>
          </a:p>
          <a:p>
            <a:pPr>
              <a:lnSpc>
                <a:spcPct val="100000"/>
              </a:lnSpc>
              <a:spcBef>
                <a:spcPts val="1400"/>
              </a:spcBef>
            </a:pPr>
            <a:r>
              <a:rPr lang="en-US" altLang="zh-CN" sz="2200">
                <a:solidFill>
                  <a:schemeClr val="accent3">
                    <a:lumMod val="25000"/>
                  </a:schemeClr>
                </a:solidFill>
                <a:latin typeface="Abadi" panose="020B0604020104020204" pitchFamily="34" charset="0"/>
              </a:rPr>
              <a:t>KSC LC-39A and CCAFS SLC-40 demonstrated superior reliability and activity.</a:t>
            </a:r>
          </a:p>
          <a:p>
            <a:pPr>
              <a:lnSpc>
                <a:spcPct val="100000"/>
              </a:lnSpc>
              <a:spcBef>
                <a:spcPts val="1400"/>
              </a:spcBef>
            </a:pPr>
            <a:r>
              <a:rPr lang="en-US" altLang="zh-CN" sz="2200">
                <a:solidFill>
                  <a:schemeClr val="accent3">
                    <a:lumMod val="25000"/>
                  </a:schemeClr>
                </a:solidFill>
                <a:latin typeface="Abadi" panose="020B0604020104020204" pitchFamily="34" charset="0"/>
              </a:rPr>
              <a:t>SSO and HEO orbits achieved near-perfect success rates.</a:t>
            </a:r>
          </a:p>
          <a:p>
            <a:pPr>
              <a:lnSpc>
                <a:spcPct val="100000"/>
              </a:lnSpc>
              <a:spcBef>
                <a:spcPts val="1400"/>
              </a:spcBef>
            </a:pPr>
            <a:r>
              <a:rPr lang="en-US" altLang="zh-CN" sz="2200">
                <a:solidFill>
                  <a:schemeClr val="accent3">
                    <a:lumMod val="25000"/>
                  </a:schemeClr>
                </a:solidFill>
                <a:latin typeface="Abadi" panose="020B0604020104020204" pitchFamily="34" charset="0"/>
              </a:rPr>
              <a:t>Interactive dashboards enabled real-time filtering by payload and launch site, enhancing trend discovery.</a:t>
            </a:r>
          </a:p>
          <a:p>
            <a:pPr>
              <a:lnSpc>
                <a:spcPct val="100000"/>
              </a:lnSpc>
              <a:spcBef>
                <a:spcPts val="1400"/>
              </a:spcBef>
            </a:pPr>
            <a:r>
              <a:rPr lang="en-US" altLang="zh-CN" sz="2200">
                <a:solidFill>
                  <a:schemeClr val="accent3">
                    <a:lumMod val="25000"/>
                  </a:schemeClr>
                </a:solidFill>
                <a:latin typeface="Abadi" panose="020B0604020104020204" pitchFamily="34" charset="0"/>
              </a:rPr>
              <a:t>SVM outperformed other classifiers, with confusion matrix results showing:</a:t>
            </a:r>
          </a:p>
          <a:p>
            <a:pPr marL="0" indent="0">
              <a:lnSpc>
                <a:spcPct val="100000"/>
              </a:lnSpc>
              <a:spcBef>
                <a:spcPts val="1400"/>
              </a:spcBef>
              <a:buNone/>
            </a:pPr>
            <a:r>
              <a:rPr lang="en-US" altLang="zh-CN" sz="2200">
                <a:solidFill>
                  <a:schemeClr val="accent3">
                    <a:lumMod val="25000"/>
                  </a:schemeClr>
                </a:solidFill>
                <a:latin typeface="Abadi" panose="020B0604020104020204" pitchFamily="34" charset="0"/>
              </a:rPr>
              <a:t>100% recall (no missed landings)</a:t>
            </a:r>
          </a:p>
          <a:p>
            <a:pPr marL="0" indent="0">
              <a:lnSpc>
                <a:spcPct val="100000"/>
              </a:lnSpc>
              <a:spcBef>
                <a:spcPts val="1400"/>
              </a:spcBef>
              <a:buNone/>
            </a:pPr>
            <a:r>
              <a:rPr lang="en-US" altLang="zh-CN" sz="2200">
                <a:solidFill>
                  <a:schemeClr val="accent3">
                    <a:lumMod val="25000"/>
                  </a:schemeClr>
                </a:solidFill>
                <a:latin typeface="Abadi" panose="020B0604020104020204" pitchFamily="34" charset="0"/>
              </a:rPr>
              <a:t>High precision (minimal false positives)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35000" lnSpcReduction="20000"/>
          </a:bodyPr>
          <a:lstStyle>
            <a:lvl1pPr marL="228600" indent="-228600" algn="l" defTabSz="914400" rtl="0" eaLnBrk="1" latinLnBrk="0" hangingPunct="1">
              <a:lnSpc>
                <a:spcPct val="90000"/>
              </a:lnSpc>
              <a:spcBef>
                <a:spcPts val="1000"/>
              </a:spcBef>
              <a:buFont typeface="Arial" panose="020B060402020209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4000" dirty="0">
                <a:solidFill>
                  <a:schemeClr val="accent3">
                    <a:lumMod val="25000"/>
                  </a:schemeClr>
                </a:solidFill>
                <a:latin typeface="Abadi"/>
              </a:rPr>
              <a:t>Data collection methodology:</a:t>
            </a:r>
          </a:p>
          <a:p>
            <a:pPr marL="0" indent="0">
              <a:lnSpc>
                <a:spcPct val="120000"/>
              </a:lnSpc>
              <a:spcBef>
                <a:spcPts val="1400"/>
              </a:spcBef>
              <a:buNone/>
            </a:pPr>
            <a:r>
              <a:rPr lang="en-US" altLang="zh-CN" sz="4000" dirty="0">
                <a:solidFill>
                  <a:schemeClr val="accent1"/>
                </a:solidFill>
                <a:latin typeface="Abadi"/>
              </a:rPr>
              <a:t>Gathered Falcon 9 launch data through SpaceX's API and Wikipedia scraping, compiling it into an analysis-ready dataset.</a:t>
            </a:r>
          </a:p>
          <a:p>
            <a:pPr>
              <a:lnSpc>
                <a:spcPct val="120000"/>
              </a:lnSpc>
              <a:spcBef>
                <a:spcPts val="1400"/>
              </a:spcBef>
            </a:pPr>
            <a:r>
              <a:rPr lang="en-US" sz="4000" dirty="0">
                <a:solidFill>
                  <a:schemeClr val="accent3">
                    <a:lumMod val="25000"/>
                  </a:schemeClr>
                </a:solidFill>
                <a:latin typeface="Abadi"/>
              </a:rPr>
              <a:t>Perform data wrangling</a:t>
            </a:r>
          </a:p>
          <a:p>
            <a:pPr marL="0" indent="0">
              <a:lnSpc>
                <a:spcPct val="120000"/>
              </a:lnSpc>
              <a:spcBef>
                <a:spcPts val="1400"/>
              </a:spcBef>
              <a:buNone/>
            </a:pPr>
            <a:r>
              <a:rPr lang="en-US" altLang="zh-CN" sz="4000" dirty="0">
                <a:solidFill>
                  <a:schemeClr val="accent1"/>
                </a:solidFill>
                <a:latin typeface="Abadi"/>
              </a:rPr>
              <a:t>Performed data preprocessing including missing value imputation, one-hot encoding of categorical features, and generation of a binary landing outcome label.</a:t>
            </a:r>
          </a:p>
          <a:p>
            <a:pPr>
              <a:lnSpc>
                <a:spcPct val="120000"/>
              </a:lnSpc>
              <a:spcBef>
                <a:spcPts val="1400"/>
              </a:spcBef>
            </a:pPr>
            <a:r>
              <a:rPr lang="en-US" sz="4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4000" dirty="0">
                <a:solidFill>
                  <a:schemeClr val="accent3">
                    <a:lumMod val="25000"/>
                  </a:schemeClr>
                </a:solidFill>
                <a:latin typeface="Abadi"/>
              </a:rPr>
              <a:t>Perform interactive visual analytics using Folium and </a:t>
            </a:r>
            <a:r>
              <a:rPr lang="en-US" sz="4000" dirty="0" err="1">
                <a:solidFill>
                  <a:schemeClr val="accent3">
                    <a:lumMod val="25000"/>
                  </a:schemeClr>
                </a:solidFill>
                <a:latin typeface="Abadi"/>
              </a:rPr>
              <a:t>Plotly</a:t>
            </a:r>
            <a:r>
              <a:rPr lang="en-US" sz="4000" dirty="0">
                <a:solidFill>
                  <a:schemeClr val="accent3">
                    <a:lumMod val="25000"/>
                  </a:schemeClr>
                </a:solidFill>
                <a:latin typeface="Abadi"/>
              </a:rPr>
              <a:t> Dash</a:t>
            </a:r>
          </a:p>
          <a:p>
            <a:pPr>
              <a:lnSpc>
                <a:spcPct val="120000"/>
              </a:lnSpc>
              <a:spcBef>
                <a:spcPts val="1400"/>
              </a:spcBef>
            </a:pPr>
            <a:r>
              <a:rPr lang="en-US" sz="4000" dirty="0">
                <a:solidFill>
                  <a:schemeClr val="accent3">
                    <a:lumMod val="25000"/>
                  </a:schemeClr>
                </a:solidFill>
                <a:latin typeface="Abadi"/>
              </a:rPr>
              <a:t>Perform predictive analysis using classification models</a:t>
            </a:r>
          </a:p>
          <a:p>
            <a:pPr marL="0" indent="0">
              <a:lnSpc>
                <a:spcPct val="120000"/>
              </a:lnSpc>
              <a:spcBef>
                <a:spcPts val="1400"/>
              </a:spcBef>
              <a:buNone/>
            </a:pPr>
            <a:r>
              <a:rPr lang="en-US" altLang="zh-CN" sz="4000">
                <a:solidFill>
                  <a:schemeClr val="accent1"/>
                </a:solidFill>
                <a:latin typeface="Abadi"/>
              </a:rPr>
              <a:t>Implemented model training by splitting data into train/test sets, developing four classifiers, making predictions, and evaluating performance through confusion matrices and accuracy metrics.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altLang="zh-CN" sz="2400"/>
              <a:t>• Data Collection Methods for Falcon 9 Launches &amp; Landings:</a:t>
            </a:r>
          </a:p>
          <a:p>
            <a:pPr marL="0" indent="0">
              <a:lnSpc>
                <a:spcPct val="100000"/>
              </a:lnSpc>
              <a:spcBef>
                <a:spcPts val="1400"/>
              </a:spcBef>
              <a:buNone/>
            </a:pPr>
            <a:endParaRPr lang="en-US" altLang="zh-CN" sz="2400"/>
          </a:p>
          <a:p>
            <a:pPr marL="0" indent="0">
              <a:lnSpc>
                <a:spcPct val="100000"/>
              </a:lnSpc>
              <a:spcBef>
                <a:spcPts val="1400"/>
              </a:spcBef>
              <a:buNone/>
            </a:pPr>
            <a:r>
              <a:rPr lang="en-US" altLang="zh-CN" sz="2400"/>
              <a:t>Method 1: SpaceX REST API</a:t>
            </a:r>
          </a:p>
          <a:p>
            <a:pPr marL="0" indent="0">
              <a:lnSpc>
                <a:spcPct val="100000"/>
              </a:lnSpc>
              <a:spcBef>
                <a:spcPts val="1400"/>
              </a:spcBef>
              <a:buNone/>
            </a:pPr>
            <a:r>
              <a:rPr lang="en-US" altLang="zh-CN" sz="2400"/>
              <a:t>Retrieves structured JSON data directly from SpaceX's official API</a:t>
            </a:r>
          </a:p>
          <a:p>
            <a:pPr marL="0" indent="0">
              <a:lnSpc>
                <a:spcPct val="100000"/>
              </a:lnSpc>
              <a:spcBef>
                <a:spcPts val="1400"/>
              </a:spcBef>
              <a:buNone/>
            </a:pPr>
            <a:r>
              <a:rPr lang="en-US" altLang="zh-CN" sz="2400"/>
              <a:t>Method 2: Web Scraping</a:t>
            </a:r>
          </a:p>
          <a:p>
            <a:pPr marL="0" indent="0">
              <a:lnSpc>
                <a:spcPct val="100000"/>
              </a:lnSpc>
              <a:spcBef>
                <a:spcPts val="1400"/>
              </a:spcBef>
              <a:buNone/>
            </a:pPr>
            <a:r>
              <a:rPr lang="en-US" altLang="zh-CN" sz="2400"/>
              <a:t>Extracts launch records from HTML tables on Wikipedia pages</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图片 1" descr="截屏2025-07-14 15.31.12"/>
          <p:cNvPicPr>
            <a:picLocks noChangeAspect="1"/>
          </p:cNvPicPr>
          <p:nvPr/>
        </p:nvPicPr>
        <p:blipFill>
          <a:blip r:embed="rId3"/>
          <a:stretch>
            <a:fillRect/>
          </a:stretch>
        </p:blipFill>
        <p:spPr>
          <a:xfrm>
            <a:off x="4510405" y="2245360"/>
            <a:ext cx="3035300" cy="3302000"/>
          </a:xfrm>
          <a:prstGeom prst="rect">
            <a:avLst/>
          </a:prstGeom>
        </p:spPr>
      </p:pic>
      <p:sp>
        <p:nvSpPr>
          <p:cNvPr id="7" name="文本框 6"/>
          <p:cNvSpPr txBox="1"/>
          <p:nvPr/>
        </p:nvSpPr>
        <p:spPr>
          <a:xfrm>
            <a:off x="885190" y="5824220"/>
            <a:ext cx="6096000" cy="583565"/>
          </a:xfrm>
          <a:prstGeom prst="rect">
            <a:avLst/>
          </a:prstGeom>
          <a:noFill/>
        </p:spPr>
        <p:txBody>
          <a:bodyPr wrap="square" rtlCol="0" anchor="t">
            <a:spAutoFit/>
          </a:bodyPr>
          <a:lstStyle/>
          <a:p>
            <a:pPr marL="0" indent="0">
              <a:buNone/>
            </a:pPr>
            <a:endParaRPr lang="en-US" sz="1600"/>
          </a:p>
          <a:p>
            <a:pPr marL="0" indent="0">
              <a:buNone/>
            </a:pPr>
            <a:r>
              <a:rPr lang="en-US" altLang="zh-CN" sz="1600">
                <a:sym typeface="+mn-ea"/>
              </a:rPr>
              <a:t>https://github.com/lydiaxinyue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图片 4" descr="截屏2025-07-14 15.31.55"/>
          <p:cNvPicPr>
            <a:picLocks noChangeAspect="1"/>
          </p:cNvPicPr>
          <p:nvPr/>
        </p:nvPicPr>
        <p:blipFill>
          <a:blip r:embed="rId3"/>
          <a:stretch>
            <a:fillRect/>
          </a:stretch>
        </p:blipFill>
        <p:spPr>
          <a:xfrm>
            <a:off x="4603750" y="2148840"/>
            <a:ext cx="2984500" cy="3276600"/>
          </a:xfrm>
          <a:prstGeom prst="rect">
            <a:avLst/>
          </a:prstGeom>
        </p:spPr>
      </p:pic>
      <p:sp>
        <p:nvSpPr>
          <p:cNvPr id="7" name="文本框 6"/>
          <p:cNvSpPr txBox="1"/>
          <p:nvPr/>
        </p:nvSpPr>
        <p:spPr>
          <a:xfrm>
            <a:off x="922655" y="5814060"/>
            <a:ext cx="6096000" cy="583565"/>
          </a:xfrm>
          <a:prstGeom prst="rect">
            <a:avLst/>
          </a:prstGeom>
          <a:noFill/>
        </p:spPr>
        <p:txBody>
          <a:bodyPr wrap="square" rtlCol="0" anchor="t">
            <a:spAutoFit/>
          </a:bodyPr>
          <a:lstStyle/>
          <a:p>
            <a:pPr marL="0" indent="0">
              <a:buNone/>
            </a:pPr>
            <a:endParaRPr lang="en-US" sz="1600"/>
          </a:p>
          <a:p>
            <a:pPr marL="0" indent="0">
              <a:buNone/>
            </a:pPr>
            <a:r>
              <a:rPr lang="en-US" altLang="zh-CN" sz="1600">
                <a:sym typeface="+mn-ea"/>
              </a:rPr>
              <a:t>https://github.com/lydiaxinyue</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ma:_="" ma:contentTypeScope="" ma:contentTypeName="Document" ma:versionID="5271f8e20090c87afed7729ac71f61b2" ma:contentTypeID="0x010100EECD86F56755A646AC8AFCBCBD967F21" ma:contentTypeDescription="Create a new document." ct:_="" ma:contentTypeVersion="12">
  <xsd:schema xmlns:xsd="http://www.w3.org/2001/XMLSchema" xmlns:p="http://schemas.microsoft.com/office/2006/metadata/properties" xmlns:xs="http://www.w3.org/2001/XMLSchema" xmlns:ns2="155be751-a274-42e8-93fb-f39d3b9bccc8" xmlns:ns3="f80a141d-92ca-4d3d-9308-f7e7b1d44ce8" ma:fieldsID="cf12c133eb44377ebd94fdb7db4757b0" ns2:_="" targetNamespace="http://schemas.microsoft.com/office/2006/metadata/properties" ma:root="true"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dms="http://schemas.microsoft.com/office/2006/documentManagement/types" xmlns:xs="http://www.w3.org/2001/XMLSchema" xmlns:pc="http://schemas.microsoft.com/office/infopath/2007/PartnerControls" elementFormDefault="qualified" targetNamespace="155be751-a274-42e8-93fb-f39d3b9bccc8">
    <xsd:import namespace="http://schemas.microsoft.com/office/2006/documentManagement/types"/>
    <xsd:import namespace="http://schemas.microsoft.com/office/infopath/2007/PartnerControls"/>
    <xsd:element ma:internalName="MediaServiceMetadata" ma:displayName="MediaServiceMetadata" name="MediaServiceMetadata" ma:index="8" ma:hidden="true" nillable="true" ma:readOnly="true">
      <xsd:simpleType>
        <xsd:restriction base="dms:Note"/>
      </xsd:simpleType>
    </xsd:element>
    <xsd:element ma:internalName="MediaServiceFastMetadata" ma:displayName="MediaServiceFastMetadata" name="MediaServiceFastMetadata" ma:index="9" ma:hidden="true" nillable="true" ma:readOnly="true">
      <xsd:simpleType>
        <xsd:restriction base="dms:Note"/>
      </xsd:simpleType>
    </xsd:element>
    <xsd:element ma:internalName="MediaServiceAutoTags" ma:displayName="Tags" name="MediaServiceAutoTags" ma:index="10" nillable="true" ma:readOnly="true">
      <xsd:simpleType>
        <xsd:restriction base="dms:Text"/>
      </xsd:simpleType>
    </xsd:element>
    <xsd:element ma:internalName="MediaServiceOCR" ma:displayName="Extracted Text" name="MediaServiceOCR" ma:index="11" nillable="true" ma:readOnly="true">
      <xsd:simpleType>
        <xsd:restriction base="dms:Note">
          <xsd:maxLength value="255"/>
        </xsd:restriction>
      </xsd:simpleType>
    </xsd:element>
    <xsd:element ma:internalName="MediaServiceDateTaken" ma:displayName="MediaServiceDateTaken" name="MediaServiceDateTaken" ma:index="12" ma:hidden="true" nillable="true" ma:readOnly="true">
      <xsd:simpleType>
        <xsd:restriction base="dms:Text"/>
      </xsd:simpleType>
    </xsd:element>
    <xsd:element ma:internalName="MediaServiceGenerationTime" ma:displayName="MediaServiceGenerationTime" name="MediaServiceGenerationTime" ma:index="13" ma:hidden="true" nillable="true" ma:readOnly="true">
      <xsd:simpleType>
        <xsd:restriction base="dms:Text"/>
      </xsd:simpleType>
    </xsd:element>
    <xsd:element ma:internalName="MediaServiceEventHashCode" ma:displayName="MediaServiceEventHashCode" name="MediaServiceEventHashCode" ma:index="14" ma:hidden="true" nillable="true" ma:readOnly="true">
      <xsd:simpleType>
        <xsd:restriction base="dms:Text"/>
      </xsd:simpleType>
    </xsd:element>
    <xsd:element ma:internalName="MediaServiceAutoKeyPoints" ma:displayName="MediaServiceAutoKeyPoints" name="MediaServiceAutoKeyPoints" ma:index="15" ma:hidden="true" nillable="true" ma:readOnly="true">
      <xsd:simpleType>
        <xsd:restriction base="dms:Note"/>
      </xsd:simpleType>
    </xsd:element>
    <xsd:element ma:internalName="MediaServiceKeyPoints" ma:displayName="KeyPoints" name="MediaServiceKeyPoints" ma:index="16" nillable="true" ma:readOnly="true">
      <xsd:simpleType>
        <xsd:restriction base="dms:Note">
          <xsd:maxLength value="255"/>
        </xsd:restriction>
      </xsd:simpleType>
    </xsd:element>
    <xsd:element ma:internalName="MediaServiceLocation" ma:displayName="Location" name="MediaServiceLocation" ma:index="19" nillable="true" ma:readOnly="true">
      <xsd:simpleType>
        <xsd:restriction base="dms:Text"/>
      </xsd:simpleType>
    </xsd:element>
  </xsd:schema>
  <xsd:schema xmlns:xsd="http://www.w3.org/2001/XMLSchema" xmlns:dms="http://schemas.microsoft.com/office/2006/documentManagement/types" xmlns:xs="http://www.w3.org/2001/XMLSchema" xmlns:pc="http://schemas.microsoft.com/office/infopath/2007/PartnerControls" elementFormDefault="qualified" targetNamespace="f80a141d-92ca-4d3d-9308-f7e7b1d44ce8">
    <xsd:import namespace="http://schemas.microsoft.com/office/2006/documentManagement/types"/>
    <xsd:import namespace="http://schemas.microsoft.com/office/infopath/2007/PartnerControls"/>
    <xsd:element ma:internalName="SharedWithUsers" ma:displayName="Shared With" name="SharedWithUsers" ma:index="17" nillable="true" ma:readOnly="true">
      <xsd:complexType>
        <xsd:complexContent>
          <xsd:extension base="dms:UserMulti">
            <xsd:sequence>
              <xsd:element maxOccurs="unbounded" name="UserInfo" minOccurs="0">
                <xsd:complexType>
                  <xsd:sequence>
                    <xsd:element type="xsd:string" name="DisplayName" minOccurs="0"/>
                    <xsd:element type="dms:UserId" name="AccountId" minOccurs="0" nillable="true"/>
                    <xsd:element type="xsd:string" name="AccountType" minOccurs="0"/>
                  </xsd:sequence>
                </xsd:complexType>
              </xsd:element>
            </xsd:sequence>
          </xsd:extension>
        </xsd:complexContent>
      </xsd:complexType>
    </xsd:element>
    <xsd:element ma:internalName="SharedWithDetails" ma:displayName="Shared With Details" name="SharedWithDetails" ma:index="18" nillable="true" ma:readOnly="true">
      <xsd:simpleType>
        <xsd:restriction base="dms:Note">
          <xsd:maxLength value="255"/>
        </xsd:restriction>
      </xsd:simpleType>
    </xsd:element>
  </xsd:schema>
  <xsd:schema xmlns:odoc="http://schemas.microsoft.com/internal/obd" xmlns:xsd="http://www.w3.org/2001/XMLSchema" xmlns="http://schemas.openxmlformats.org/package/2006/metadata/core-properties" xmlns:dc="http://purl.org/dc/elements/1.1/" xmlns:xsi="http://www.w3.org/2001/XMLSchema-instance" xmlns:dcterms="http://purl.org/dc/terms/" attributeFormDefault="unqualified" blockDefault="#all" elementFormDefault="qualified" targetNamespace="http://schemas.openxmlformats.org/package/2006/metadata/core-properties">
    <xsd:import namespace="http://purl.org/dc/elements/1.1/" schemaLocation="http://dublincore.org/schemas/xmls/qdc/2003/04/02/dc.xsd"/>
    <xsd:import namespace="http://purl.org/dc/terms/" schemaLocation="http://dublincore.org/schemas/xmls/qdc/2003/04/02/dcterms.xsd"/>
    <xsd:element type="CT_coreProperties" name="coreProperties"/>
    <xsd:complexType name="CT_coreProperties">
      <xsd:all>
        <xsd:element ref="dc:creator" maxOccurs="1" minOccurs="0"/>
        <xsd:element ref="dcterms:created" maxOccurs="1" minOccurs="0"/>
        <xsd:element ref="dc:identifier" maxOccurs="1" minOccurs="0"/>
        <xsd:element maxOccurs="1" type="xsd:string" ma:displayName="Content Type" name="contentType" ma:index="0" minOccurs="0"/>
        <xsd:element ref="dc:title" maxOccurs="1" ma:displayName="Title" ma:index="4" minOccurs="0"/>
        <xsd:element ref="dc:subject" maxOccurs="1" minOccurs="0"/>
        <xsd:element ref="dc:description" maxOccurs="1" minOccurs="0"/>
        <xsd:element maxOccurs="1" type="xsd:string" name="keywords" minOccurs="0"/>
        <xsd:element ref="dc:language" maxOccurs="1" minOccurs="0"/>
        <xsd:element maxOccurs="1" type="xsd:string" name="category" minOccurs="0"/>
        <xsd:element maxOccurs="1" type="xsd:string" name="version" minOccurs="0"/>
        <xsd:element maxOccurs="1" type="xsd:string" name="revision" minOccurs="0">
          <xsd:annotation>
            <xsd:documentation>
                        This value indicates the number of saves or revisions. The application is responsible for updating this value after each revision.
                    </xsd:documentation>
          </xsd:annotation>
        </xsd:element>
        <xsd:element maxOccurs="1" type="xsd:string" name="lastModifiedBy" minOccurs="0"/>
        <xsd:element ref="dcterms:modified" maxOccurs="1" minOccurs="0"/>
        <xsd:element maxOccurs="1" type="xsd:string" name="contentStatus" minOccurs="0"/>
      </xsd:all>
    </xsd:complexType>
  </xsd:schema>
  <xs:schema xmlns:xs="http://www.w3.org/2001/XMLSchema" xmlns:pc="http://schemas.microsoft.com/office/infopath/2007/PartnerControls" attributeFormDefault="unqualified" elementFormDefault="qualified" targetNamespace="http://schemas.microsoft.com/office/infopath/2007/PartnerControls">
    <xs:element name="Person">
      <xs:complexType>
        <xs:sequence>
          <xs:element ref="pc:DisplayName" minOccurs="0"/>
          <xs:element ref="pc:AccountId" minOccurs="0"/>
          <xs:element ref="pc:AccountType" minOccurs="0"/>
        </xs:sequence>
      </xs:complexType>
    </xs:element>
    <xs:element type="xs:string" name="DisplayName"/>
    <xs:element type="xs:string" name="AccountId"/>
    <xs:element type="xs:string" name="AccountType"/>
    <xs:element name="BDCAssociatedEntity">
      <xs:complexType>
        <xs:sequence>
          <xs:element ref="pc:BDCEntity" maxOccurs="unbounded" minOccurs="0"/>
        </xs:sequence>
        <xs:attribute ref="pc:EntityNamespace"/>
        <xs:attribute ref="pc:EntityName"/>
        <xs:attribute ref="pc:SystemInstanceName"/>
        <xs:attribute ref="pc:AssociationName"/>
      </xs:complexType>
    </xs:element>
    <xs:attribute type="xs:string" name="EntityNamespace"/>
    <xs:attribute type="xs:string" name="EntityName"/>
    <xs:attribute type="xs:string" name="SystemInstanceName"/>
    <xs:attribute type="xs:string" name="AssociationName"/>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type="xs:string" name="EntityDisplayName"/>
    <xs:element type="xs:string" name="EntityInstanceReference"/>
    <xs:element type="xs:string" name="EntityId1"/>
    <xs:element type="xs:string" name="EntityId2"/>
    <xs:element type="xs:string" name="EntityId3"/>
    <xs:element type="xs:string" name="EntityId4"/>
    <xs:element type="xs:string" name="EntityId5"/>
    <xs:element name="Terms">
      <xs:complexType>
        <xs:sequence>
          <xs:element ref="pc:TermInfo" maxOccurs="unbounded" minOccurs="0"/>
        </xs:sequence>
      </xs:complexType>
    </xs:element>
    <xs:element name="TermInfo">
      <xs:complexType>
        <xs:sequence>
          <xs:element ref="pc:TermName" minOccurs="0"/>
          <xs:element ref="pc:TermId" minOccurs="0"/>
        </xs:sequence>
      </xs:complexType>
    </xs:element>
    <xs:element type="xs:string" name="TermName"/>
    <xs:element type="xs:string" name="TermId"/>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2</TotalTime>
  <Words>1995</Words>
  <Application>Microsoft Office PowerPoint</Application>
  <PresentationFormat>Widescreen</PresentationFormat>
  <Paragraphs>264</Paragraphs>
  <Slides>46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quote-cjk-patch</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laddususwin438@outlook.com</cp:lastModifiedBy>
  <cp:revision>200</cp:revision>
  <dcterms:created xsi:type="dcterms:W3CDTF">2025-07-15T03:44:28Z</dcterms:created>
  <dcterms:modified xsi:type="dcterms:W3CDTF">2025-07-15T05:25:43Z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49C8594AE3284AEE9CCE7568DD5349C8_42</vt:lpwstr>
  </property>
  <property fmtid="{D5CDD505-2E9C-101B-9397-08002B2CF9AE}" pid="4" name="KSOProductBuildVer">
    <vt:lpwstr>2052-12.1.21861.21861</vt:lpwstr>
  </property>
</Properties>
</file>